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59" r:id="rId6"/>
    <p:sldId id="265" r:id="rId7"/>
    <p:sldId id="261" r:id="rId8"/>
    <p:sldId id="262" r:id="rId9"/>
    <p:sldId id="267" r:id="rId10"/>
    <p:sldId id="263" r:id="rId11"/>
    <p:sldId id="268" r:id="rId12"/>
    <p:sldId id="269" r:id="rId13"/>
    <p:sldId id="270" r:id="rId14"/>
    <p:sldId id="264"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015" autoAdjust="0"/>
  </p:normalViewPr>
  <p:slideViewPr>
    <p:cSldViewPr snapToGrid="0">
      <p:cViewPr varScale="1">
        <p:scale>
          <a:sx n="51" d="100"/>
          <a:sy n="51"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B1ACF-5DFA-4629-9930-DA4A296C5677}" type="datetimeFigureOut">
              <a:rPr lang="de-DE" smtClean="0"/>
              <a:t>27.08.2016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36F41-6485-43B2-BE80-3C3DE5F7A6A1}" type="slidenum">
              <a:rPr lang="de-DE" smtClean="0"/>
              <a:t>‹Nr.›</a:t>
            </a:fld>
            <a:endParaRPr lang="de-DE"/>
          </a:p>
        </p:txBody>
      </p:sp>
    </p:spTree>
    <p:extLst>
      <p:ext uri="{BB962C8B-B14F-4D97-AF65-F5344CB8AC3E}">
        <p14:creationId xmlns:p14="http://schemas.microsoft.com/office/powerpoint/2010/main" val="161240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a:t>
            </a:r>
            <a:r>
              <a:rPr lang="de-DE" baseline="0" dirty="0"/>
              <a:t> Sie sich jetzt als ich vor gekommen bin schon gedacht haben „Was ist denn das für einer?“ oder „Na da bin ich ja mal gespannt, was uns der erzählen wird“, dann sind Sie schon mitten im Thema </a:t>
            </a:r>
            <a:r>
              <a:rPr lang="de-DE" baseline="0" dirty="0" err="1"/>
              <a:t>Unconscious</a:t>
            </a:r>
            <a:r>
              <a:rPr lang="de-DE" baseline="0" dirty="0"/>
              <a:t> Bias gelandet. Trotzdem erlauben Sie mir, dass ich mich kurz vorstelle:</a:t>
            </a:r>
            <a:endParaRPr lang="de-DE" dirty="0"/>
          </a:p>
        </p:txBody>
      </p:sp>
      <p:sp>
        <p:nvSpPr>
          <p:cNvPr id="4" name="Foliennummernplatzhalter 3"/>
          <p:cNvSpPr>
            <a:spLocks noGrp="1"/>
          </p:cNvSpPr>
          <p:nvPr>
            <p:ph type="sldNum" sz="quarter" idx="10"/>
          </p:nvPr>
        </p:nvSpPr>
        <p:spPr/>
        <p:txBody>
          <a:bodyPr/>
          <a:lstStyle/>
          <a:p>
            <a:fld id="{8B136F41-6485-43B2-BE80-3C3DE5F7A6A1}" type="slidenum">
              <a:rPr lang="de-DE" smtClean="0"/>
              <a:t>1</a:t>
            </a:fld>
            <a:endParaRPr lang="de-DE"/>
          </a:p>
        </p:txBody>
      </p:sp>
    </p:spTree>
    <p:extLst>
      <p:ext uri="{BB962C8B-B14F-4D97-AF65-F5344CB8AC3E}">
        <p14:creationId xmlns:p14="http://schemas.microsoft.com/office/powerpoint/2010/main" val="3343271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sym typeface="Wingdings" panose="05000000000000000000" pitchFamily="2" charset="2"/>
              </a:rPr>
              <a:t>1.) nicht rational, sondern erlebbar / UB Training (</a:t>
            </a:r>
            <a:r>
              <a:rPr lang="de-DE" baseline="0" dirty="0" err="1">
                <a:sym typeface="Wingdings" panose="05000000000000000000" pitchFamily="2" charset="2"/>
              </a:rPr>
              <a:t>Bsp</a:t>
            </a:r>
            <a:r>
              <a:rPr lang="de-DE" baseline="0" dirty="0">
                <a:sym typeface="Wingdings" panose="05000000000000000000" pitchFamily="2" charset="2"/>
              </a:rPr>
              <a:t>: Bewerbungen unterschiedlicher Herkunft als Übung, </a:t>
            </a:r>
            <a:r>
              <a:rPr lang="de-DE" baseline="0" dirty="0" err="1">
                <a:sym typeface="Wingdings" panose="05000000000000000000" pitchFamily="2" charset="2"/>
              </a:rPr>
              <a:t>Privilegientests</a:t>
            </a:r>
            <a:r>
              <a:rPr lang="de-DE" baseline="0" dirty="0">
                <a:sym typeface="Wingdings" panose="05000000000000000000" pitchFamily="2" charset="2"/>
              </a:rPr>
              <a:t> (Kann ich ein teures Auto fahren, ohne gefragt zu werden, ob ich es gestohlen habe), IAT, …), </a:t>
            </a:r>
          </a:p>
          <a:p>
            <a:pPr marL="171450" indent="-171450">
              <a:buFont typeface="Wingdings" panose="05000000000000000000" pitchFamily="2" charset="2"/>
              <a:buChar char="à"/>
            </a:pPr>
            <a:r>
              <a:rPr lang="de-DE" baseline="0" dirty="0">
                <a:sym typeface="Wingdings" panose="05000000000000000000" pitchFamily="2" charset="2"/>
              </a:rPr>
              <a:t>Lerntreppe (ERKLÄREN und Sprung zurück von unbewusster Kompetenz zur bewussten Kompetenz)</a:t>
            </a:r>
          </a:p>
          <a:p>
            <a:pPr marL="171450" indent="-171450">
              <a:buFont typeface="Wingdings" panose="05000000000000000000" pitchFamily="2" charset="2"/>
              <a:buChar char="à"/>
            </a:pPr>
            <a:r>
              <a:rPr lang="de-DE" baseline="0" dirty="0">
                <a:sym typeface="Wingdings" panose="05000000000000000000" pitchFamily="2" charset="2"/>
              </a:rPr>
              <a:t>Aufteilen von Beobachten / Interpretieren / Bewerten wieder bewusst machen.</a:t>
            </a:r>
          </a:p>
        </p:txBody>
      </p:sp>
      <p:sp>
        <p:nvSpPr>
          <p:cNvPr id="4" name="Foliennummernplatzhalter 3"/>
          <p:cNvSpPr>
            <a:spLocks noGrp="1"/>
          </p:cNvSpPr>
          <p:nvPr>
            <p:ph type="sldNum" sz="quarter" idx="10"/>
          </p:nvPr>
        </p:nvSpPr>
        <p:spPr/>
        <p:txBody>
          <a:bodyPr/>
          <a:lstStyle/>
          <a:p>
            <a:fld id="{8B136F41-6485-43B2-BE80-3C3DE5F7A6A1}" type="slidenum">
              <a:rPr lang="de-DE" smtClean="0"/>
              <a:t>10</a:t>
            </a:fld>
            <a:endParaRPr lang="de-DE"/>
          </a:p>
        </p:txBody>
      </p:sp>
    </p:spTree>
    <p:extLst>
      <p:ext uri="{BB962C8B-B14F-4D97-AF65-F5344CB8AC3E}">
        <p14:creationId xmlns:p14="http://schemas.microsoft.com/office/powerpoint/2010/main" val="341720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sym typeface="Wingdings" panose="05000000000000000000" pitchFamily="2" charset="2"/>
              </a:rPr>
              <a:t>2.) im Unternehmen Prozesse verändern  Beispiele (auch gendersens. Sprache, Anforderungen nicht an Rollenmodellen aus der </a:t>
            </a:r>
            <a:r>
              <a:rPr lang="de-DE" baseline="0" dirty="0" err="1">
                <a:sym typeface="Wingdings" panose="05000000000000000000" pitchFamily="2" charset="2"/>
              </a:rPr>
              <a:t>Vgh</a:t>
            </a:r>
            <a:r>
              <a:rPr lang="de-DE" baseline="0" dirty="0">
                <a:sym typeface="Wingdings" panose="05000000000000000000" pitchFamily="2" charset="2"/>
              </a:rPr>
              <a:t>. Definieren, sondern an den Anforderungen der Zukunft)</a:t>
            </a:r>
          </a:p>
          <a:p>
            <a:r>
              <a:rPr lang="de-DE" baseline="0" dirty="0">
                <a:sym typeface="Wingdings" panose="05000000000000000000" pitchFamily="2" charset="2"/>
              </a:rPr>
              <a:t>3</a:t>
            </a:r>
            <a:endParaRPr lang="de-DE" dirty="0"/>
          </a:p>
        </p:txBody>
      </p:sp>
      <p:sp>
        <p:nvSpPr>
          <p:cNvPr id="4" name="Foliennummernplatzhalter 3"/>
          <p:cNvSpPr>
            <a:spLocks noGrp="1"/>
          </p:cNvSpPr>
          <p:nvPr>
            <p:ph type="sldNum" sz="quarter" idx="10"/>
          </p:nvPr>
        </p:nvSpPr>
        <p:spPr/>
        <p:txBody>
          <a:bodyPr/>
          <a:lstStyle/>
          <a:p>
            <a:fld id="{8B136F41-6485-43B2-BE80-3C3DE5F7A6A1}" type="slidenum">
              <a:rPr lang="de-DE" smtClean="0"/>
              <a:t>11</a:t>
            </a:fld>
            <a:endParaRPr lang="de-DE"/>
          </a:p>
        </p:txBody>
      </p:sp>
    </p:spTree>
    <p:extLst>
      <p:ext uri="{BB962C8B-B14F-4D97-AF65-F5344CB8AC3E}">
        <p14:creationId xmlns:p14="http://schemas.microsoft.com/office/powerpoint/2010/main" val="371672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sym typeface="Wingdings" panose="05000000000000000000" pitchFamily="2" charset="2"/>
              </a:rPr>
              <a:t>3.) Rahmen ändern  Zahlen (zB „92% unserer Top Manager sind Männer“  regt wenig zum Denken an, weil wir es gewohnt sind, das Frauen in der Minderzahl sind (UB!), aber dem gegenüber zu stellen, dass 52% der Bevölkerung weiblich sind und nur 48% männlich, oder dass 46% unserer Gruppenleiter Frauen sind, stelle automatisch die Frage warum in den Raum.</a:t>
            </a:r>
          </a:p>
          <a:p>
            <a:r>
              <a:rPr lang="de-DE" baseline="0" dirty="0">
                <a:sym typeface="Wingdings" panose="05000000000000000000" pitchFamily="2" charset="2"/>
              </a:rPr>
              <a:t>Aber auch gendersensible Sprache gehört dazu: Sprache trennt zwischen dem, das benannt wird und dem was nicht benannt wird.</a:t>
            </a:r>
          </a:p>
          <a:p>
            <a:endParaRPr lang="de-DE" baseline="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8B136F41-6485-43B2-BE80-3C3DE5F7A6A1}" type="slidenum">
              <a:rPr lang="de-DE" smtClean="0"/>
              <a:t>12</a:t>
            </a:fld>
            <a:endParaRPr lang="de-DE"/>
          </a:p>
        </p:txBody>
      </p:sp>
    </p:spTree>
    <p:extLst>
      <p:ext uri="{BB962C8B-B14F-4D97-AF65-F5344CB8AC3E}">
        <p14:creationId xmlns:p14="http://schemas.microsoft.com/office/powerpoint/2010/main" val="2589830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sym typeface="Wingdings" panose="05000000000000000000" pitchFamily="2" charset="2"/>
              </a:rPr>
              <a:t>Aber vor allem überall: Auseinandersetzung! Auseinandersetzung mit dem Fremden, direkte Begegnung, Erleben  ebnet neue Muster und Bahnen</a:t>
            </a:r>
            <a:endParaRPr lang="de-DE" dirty="0"/>
          </a:p>
          <a:p>
            <a:endParaRPr lang="de-DE" dirty="0"/>
          </a:p>
        </p:txBody>
      </p:sp>
      <p:sp>
        <p:nvSpPr>
          <p:cNvPr id="4" name="Foliennummernplatzhalter 3"/>
          <p:cNvSpPr>
            <a:spLocks noGrp="1"/>
          </p:cNvSpPr>
          <p:nvPr>
            <p:ph type="sldNum" sz="quarter" idx="10"/>
          </p:nvPr>
        </p:nvSpPr>
        <p:spPr/>
        <p:txBody>
          <a:bodyPr/>
          <a:lstStyle/>
          <a:p>
            <a:fld id="{8B136F41-6485-43B2-BE80-3C3DE5F7A6A1}" type="slidenum">
              <a:rPr lang="de-DE" smtClean="0"/>
              <a:t>13</a:t>
            </a:fld>
            <a:endParaRPr lang="de-DE"/>
          </a:p>
        </p:txBody>
      </p:sp>
    </p:spTree>
    <p:extLst>
      <p:ext uri="{BB962C8B-B14F-4D97-AF65-F5344CB8AC3E}">
        <p14:creationId xmlns:p14="http://schemas.microsoft.com/office/powerpoint/2010/main" val="10541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Zurück zur Ausgangsfrage: UB nur ein Trend? </a:t>
            </a:r>
            <a:r>
              <a:rPr lang="de-DE" dirty="0">
                <a:sym typeface="Wingdings" panose="05000000000000000000" pitchFamily="2" charset="2"/>
              </a:rPr>
              <a:t> NEIN,</a:t>
            </a:r>
            <a:r>
              <a:rPr lang="de-DE" baseline="0" dirty="0">
                <a:sym typeface="Wingdings" panose="05000000000000000000" pitchFamily="2" charset="2"/>
              </a:rPr>
              <a:t> sondern tägliche Realität in jedem einzelnen von uns und ein Thema für alle Unternehmen, die sich vom monokulturell geschlossenen zu einem multikulturell offenen Unternehmen bewegen möchten und Voraussetzung für gelingendes Diversity Management.</a:t>
            </a:r>
            <a:endParaRPr lang="de-DE" dirty="0"/>
          </a:p>
        </p:txBody>
      </p:sp>
      <p:sp>
        <p:nvSpPr>
          <p:cNvPr id="4" name="Foliennummernplatzhalter 3"/>
          <p:cNvSpPr>
            <a:spLocks noGrp="1"/>
          </p:cNvSpPr>
          <p:nvPr>
            <p:ph type="sldNum" sz="quarter" idx="10"/>
          </p:nvPr>
        </p:nvSpPr>
        <p:spPr/>
        <p:txBody>
          <a:bodyPr/>
          <a:lstStyle/>
          <a:p>
            <a:fld id="{8B136F41-6485-43B2-BE80-3C3DE5F7A6A1}" type="slidenum">
              <a:rPr lang="de-DE" smtClean="0"/>
              <a:t>14</a:t>
            </a:fld>
            <a:endParaRPr lang="de-DE"/>
          </a:p>
        </p:txBody>
      </p:sp>
    </p:spTree>
    <p:extLst>
      <p:ext uri="{BB962C8B-B14F-4D97-AF65-F5344CB8AC3E}">
        <p14:creationId xmlns:p14="http://schemas.microsoft.com/office/powerpoint/2010/main" val="275514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Bevor ich Ihnen was zu UB erzähle, möchte</a:t>
            </a:r>
            <a:r>
              <a:rPr lang="de-DE" baseline="0" dirty="0"/>
              <a:t> ich Ihnen ein kleines Beispiel zeigen.</a:t>
            </a:r>
            <a:endParaRPr lang="de-DE" dirty="0"/>
          </a:p>
        </p:txBody>
      </p:sp>
      <p:sp>
        <p:nvSpPr>
          <p:cNvPr id="4" name="Foliennummernplatzhalter 3"/>
          <p:cNvSpPr>
            <a:spLocks noGrp="1"/>
          </p:cNvSpPr>
          <p:nvPr>
            <p:ph type="sldNum" sz="quarter" idx="10"/>
          </p:nvPr>
        </p:nvSpPr>
        <p:spPr/>
        <p:txBody>
          <a:bodyPr/>
          <a:lstStyle/>
          <a:p>
            <a:fld id="{8B136F41-6485-43B2-BE80-3C3DE5F7A6A1}" type="slidenum">
              <a:rPr lang="de-DE" smtClean="0"/>
              <a:t>2</a:t>
            </a:fld>
            <a:endParaRPr lang="de-DE"/>
          </a:p>
        </p:txBody>
      </p:sp>
    </p:spTree>
    <p:extLst>
      <p:ext uri="{BB962C8B-B14F-4D97-AF65-F5344CB8AC3E}">
        <p14:creationId xmlns:p14="http://schemas.microsoft.com/office/powerpoint/2010/main" val="86940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Bevor ich Ihnen was zu UB erzähle, möchte</a:t>
            </a:r>
            <a:r>
              <a:rPr lang="de-DE" baseline="0" dirty="0"/>
              <a:t> ich Ihnen ein kleines Beispiel zeigen.</a:t>
            </a:r>
            <a:endParaRPr lang="de-DE" dirty="0"/>
          </a:p>
          <a:p>
            <a:endParaRPr lang="de-DE" dirty="0"/>
          </a:p>
        </p:txBody>
      </p:sp>
      <p:sp>
        <p:nvSpPr>
          <p:cNvPr id="4" name="Foliennummernplatzhalter 3"/>
          <p:cNvSpPr>
            <a:spLocks noGrp="1"/>
          </p:cNvSpPr>
          <p:nvPr>
            <p:ph type="sldNum" sz="quarter" idx="10"/>
          </p:nvPr>
        </p:nvSpPr>
        <p:spPr/>
        <p:txBody>
          <a:bodyPr/>
          <a:lstStyle/>
          <a:p>
            <a:fld id="{8B136F41-6485-43B2-BE80-3C3DE5F7A6A1}" type="slidenum">
              <a:rPr lang="de-DE" smtClean="0"/>
              <a:t>3</a:t>
            </a:fld>
            <a:endParaRPr lang="de-DE"/>
          </a:p>
        </p:txBody>
      </p:sp>
    </p:spTree>
    <p:extLst>
      <p:ext uri="{BB962C8B-B14F-4D97-AF65-F5344CB8AC3E}">
        <p14:creationId xmlns:p14="http://schemas.microsoft.com/office/powerpoint/2010/main" val="347791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einmal die wissenschaftliche Erklärung.</a:t>
            </a:r>
          </a:p>
          <a:p>
            <a:endParaRPr lang="de-DE" dirty="0"/>
          </a:p>
          <a:p>
            <a:r>
              <a:rPr lang="de-DE" dirty="0"/>
              <a:t>VORLESEN</a:t>
            </a:r>
          </a:p>
          <a:p>
            <a:endParaRPr lang="de-DE" dirty="0"/>
          </a:p>
          <a:p>
            <a:r>
              <a:rPr lang="de-DE" dirty="0"/>
              <a:t>Aber alles der Reihe</a:t>
            </a:r>
            <a:r>
              <a:rPr lang="de-DE" baseline="0" dirty="0"/>
              <a:t> nach…</a:t>
            </a:r>
            <a:endParaRPr lang="de-DE" dirty="0"/>
          </a:p>
        </p:txBody>
      </p:sp>
      <p:sp>
        <p:nvSpPr>
          <p:cNvPr id="4" name="Foliennummernplatzhalter 3"/>
          <p:cNvSpPr>
            <a:spLocks noGrp="1"/>
          </p:cNvSpPr>
          <p:nvPr>
            <p:ph type="sldNum" sz="quarter" idx="10"/>
          </p:nvPr>
        </p:nvSpPr>
        <p:spPr/>
        <p:txBody>
          <a:bodyPr/>
          <a:lstStyle/>
          <a:p>
            <a:fld id="{8B136F41-6485-43B2-BE80-3C3DE5F7A6A1}" type="slidenum">
              <a:rPr lang="de-DE" smtClean="0"/>
              <a:t>4</a:t>
            </a:fld>
            <a:endParaRPr lang="de-DE"/>
          </a:p>
        </p:txBody>
      </p:sp>
    </p:spTree>
    <p:extLst>
      <p:ext uri="{BB962C8B-B14F-4D97-AF65-F5344CB8AC3E}">
        <p14:creationId xmlns:p14="http://schemas.microsoft.com/office/powerpoint/2010/main" val="395067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11 </a:t>
            </a:r>
            <a:r>
              <a:rPr lang="de-DE" dirty="0" err="1"/>
              <a:t>Mio</a:t>
            </a:r>
            <a:r>
              <a:rPr lang="de-DE" dirty="0"/>
              <a:t> Infos </a:t>
            </a:r>
            <a:r>
              <a:rPr lang="de-DE" dirty="0">
                <a:sym typeface="Wingdings" panose="05000000000000000000" pitchFamily="2" charset="2"/>
              </a:rPr>
              <a:t> nur 40 bewusst </a:t>
            </a:r>
          </a:p>
          <a:p>
            <a:r>
              <a:rPr lang="de-DE" dirty="0">
                <a:sym typeface="Wingdings" panose="05000000000000000000" pitchFamily="2" charset="2"/>
              </a:rPr>
              <a:t>Annahmen, Interpretationen,</a:t>
            </a:r>
            <a:r>
              <a:rPr lang="de-DE" baseline="0" dirty="0">
                <a:sym typeface="Wingdings" panose="05000000000000000000" pitchFamily="2" charset="2"/>
              </a:rPr>
              <a:t> Vorlieben, Selektive Wahrnehmung, aber auch Intelligenz, Merkfähigkeit und Sprache (schließt auch aus) spielen dabei eine Rolle.  </a:t>
            </a:r>
          </a:p>
          <a:p>
            <a:endParaRPr lang="de-DE" baseline="0" dirty="0">
              <a:sym typeface="Wingdings" panose="05000000000000000000" pitchFamily="2" charset="2"/>
            </a:endParaRPr>
          </a:p>
          <a:p>
            <a:r>
              <a:rPr lang="de-DE" baseline="0" dirty="0">
                <a:sym typeface="Wingdings" panose="05000000000000000000" pitchFamily="2" charset="2"/>
              </a:rPr>
              <a:t>Um also nicht zu explodieren, muss das Gehirn die Komplexität reduzieren  Muster   überlebenswichtiger Mechanismus (UB sind ein Hauptmerkmal unserer Gehirne!)</a:t>
            </a:r>
          </a:p>
        </p:txBody>
      </p:sp>
      <p:sp>
        <p:nvSpPr>
          <p:cNvPr id="4" name="Foliennummernplatzhalter 3"/>
          <p:cNvSpPr>
            <a:spLocks noGrp="1"/>
          </p:cNvSpPr>
          <p:nvPr>
            <p:ph type="sldNum" sz="quarter" idx="10"/>
          </p:nvPr>
        </p:nvSpPr>
        <p:spPr/>
        <p:txBody>
          <a:bodyPr/>
          <a:lstStyle/>
          <a:p>
            <a:fld id="{8B136F41-6485-43B2-BE80-3C3DE5F7A6A1}" type="slidenum">
              <a:rPr lang="de-DE" smtClean="0"/>
              <a:t>5</a:t>
            </a:fld>
            <a:endParaRPr lang="de-DE"/>
          </a:p>
        </p:txBody>
      </p:sp>
    </p:spTree>
    <p:extLst>
      <p:ext uri="{BB962C8B-B14F-4D97-AF65-F5344CB8AC3E}">
        <p14:creationId xmlns:p14="http://schemas.microsoft.com/office/powerpoint/2010/main" val="397665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DE" baseline="0" dirty="0">
                <a:sym typeface="Wingdings" panose="05000000000000000000" pitchFamily="2" charset="2"/>
              </a:rPr>
              <a:t>Muster sind von unterschiedlichen Dingen abhängig : </a:t>
            </a:r>
          </a:p>
          <a:p>
            <a:pPr marL="171450" indent="-171450">
              <a:buFont typeface="Wingdings" panose="05000000000000000000" pitchFamily="2" charset="2"/>
              <a:buChar char="à"/>
            </a:pPr>
            <a:endParaRPr lang="de-DE" baseline="0" dirty="0">
              <a:sym typeface="Wingdings" panose="05000000000000000000" pitchFamily="2" charset="2"/>
            </a:endParaRPr>
          </a:p>
          <a:p>
            <a:pPr marL="171450" indent="-171450">
              <a:buFont typeface="Wingdings" panose="05000000000000000000" pitchFamily="2" charset="2"/>
              <a:buChar char="à"/>
            </a:pPr>
            <a:r>
              <a:rPr lang="de-DE" baseline="0" dirty="0">
                <a:sym typeface="Wingdings" panose="05000000000000000000" pitchFamily="2" charset="2"/>
              </a:rPr>
              <a:t>Erziehung: Was haben wir über unsere Umwelt gelernt? Was ist wichtig? Was nicht? Wie wurde auf Menschen und Situationen zugegangen?</a:t>
            </a:r>
          </a:p>
          <a:p>
            <a:pPr marL="171450" indent="-171450">
              <a:buFont typeface="Wingdings" panose="05000000000000000000" pitchFamily="2" charset="2"/>
              <a:buChar char="à"/>
            </a:pPr>
            <a:r>
              <a:rPr lang="de-DE" baseline="0" dirty="0">
                <a:sym typeface="Wingdings" panose="05000000000000000000" pitchFamily="2" charset="2"/>
              </a:rPr>
              <a:t>Erfahrungen: Welche Erfahrungen haben wir mit ähnlichen Situationen oder Menschen gemacht?</a:t>
            </a:r>
          </a:p>
          <a:p>
            <a:pPr marL="171450" indent="-171450">
              <a:buFont typeface="Wingdings" panose="05000000000000000000" pitchFamily="2" charset="2"/>
              <a:buChar char="à"/>
            </a:pPr>
            <a:r>
              <a:rPr lang="de-DE" baseline="0" dirty="0">
                <a:sym typeface="Wingdings" panose="05000000000000000000" pitchFamily="2" charset="2"/>
              </a:rPr>
              <a:t>Medien: prägen UB besonders stark, wie in letzter Zeit deutlich zu sehen ist. Ein Beispiel: Wer vergewaltigt? Die Antwort wäre vor einem Jahr eine ganz andere gewesen. </a:t>
            </a:r>
          </a:p>
          <a:p>
            <a:pPr marL="171450" indent="-171450">
              <a:buFont typeface="Wingdings" panose="05000000000000000000" pitchFamily="2" charset="2"/>
              <a:buChar char="à"/>
            </a:pPr>
            <a:r>
              <a:rPr lang="de-DE" baseline="0" dirty="0">
                <a:sym typeface="Wingdings" panose="05000000000000000000" pitchFamily="2" charset="2"/>
              </a:rPr>
              <a:t>Arbeitswelt: Wie wird dabei mit Situationen / Menschen umgangen? Wer leistet viel? Wer wenig?</a:t>
            </a:r>
          </a:p>
          <a:p>
            <a:pPr marL="171450" indent="-171450">
              <a:buFont typeface="Wingdings" panose="05000000000000000000" pitchFamily="2" charset="2"/>
              <a:buChar char="à"/>
            </a:pPr>
            <a:r>
              <a:rPr lang="de-DE" baseline="0" dirty="0">
                <a:sym typeface="Wingdings" panose="05000000000000000000" pitchFamily="2" charset="2"/>
              </a:rPr>
              <a:t>Und alle diese Dinge haben Auswirkungen auf unser Verhalten, was wir glauben oder für wichtig befinden.</a:t>
            </a:r>
          </a:p>
          <a:p>
            <a:pPr marL="171450" indent="-171450">
              <a:buFont typeface="Wingdings" panose="05000000000000000000" pitchFamily="2" charset="2"/>
              <a:buChar char="à"/>
            </a:pPr>
            <a:endParaRPr lang="de-DE" baseline="0" dirty="0">
              <a:sym typeface="Wingdings" panose="05000000000000000000" pitchFamily="2" charset="2"/>
            </a:endParaRPr>
          </a:p>
          <a:p>
            <a:pPr marL="171450" indent="-171450">
              <a:buFont typeface="Wingdings" panose="05000000000000000000" pitchFamily="2" charset="2"/>
              <a:buChar char="à"/>
            </a:pPr>
            <a:r>
              <a:rPr lang="de-DE" baseline="0" dirty="0">
                <a:sym typeface="Wingdings" panose="05000000000000000000" pitchFamily="2" charset="2"/>
              </a:rPr>
              <a:t>Implizit </a:t>
            </a:r>
            <a:r>
              <a:rPr lang="de-DE" baseline="0" dirty="0" err="1">
                <a:sym typeface="Wingdings" panose="05000000000000000000" pitchFamily="2" charset="2"/>
              </a:rPr>
              <a:t>Association</a:t>
            </a:r>
            <a:r>
              <a:rPr lang="de-DE" baseline="0" dirty="0">
                <a:sym typeface="Wingdings" panose="05000000000000000000" pitchFamily="2" charset="2"/>
              </a:rPr>
              <a:t> Test (IAT der Uni Harvard)  Zuordnungszeiten werden gemessen (zB Mann und Karriere vs. Frau und Karriere)</a:t>
            </a:r>
          </a:p>
          <a:p>
            <a:pPr marL="171450" indent="-171450">
              <a:buFont typeface="Wingdings" panose="05000000000000000000" pitchFamily="2" charset="2"/>
              <a:buChar char="à"/>
            </a:pPr>
            <a:endParaRPr lang="de-DE" baseline="0" dirty="0">
              <a:sym typeface="Wingdings" panose="05000000000000000000" pitchFamily="2" charset="2"/>
            </a:endParaRPr>
          </a:p>
          <a:p>
            <a:pPr marL="171450" indent="-171450">
              <a:buFont typeface="Wingdings" panose="05000000000000000000" pitchFamily="2" charset="2"/>
              <a:buChar char="à"/>
            </a:pPr>
            <a:r>
              <a:rPr lang="de-DE" baseline="0" dirty="0">
                <a:sym typeface="Wingdings" panose="05000000000000000000" pitchFamily="2" charset="2"/>
              </a:rPr>
              <a:t>Bezogen auf Menschen bedeutet das, dass wir Menschen automatisch und schnell in soziale Gruppen einordnen. Dabei schreiben wir der Person unbewusst auch Eigenschaften zu, die zwar nicht beobachtet werden, aber mit der jeweiligen Gruppe assoziiert werden.   3 Beispiele</a:t>
            </a:r>
            <a:endParaRPr lang="de-DE" dirty="0"/>
          </a:p>
        </p:txBody>
      </p:sp>
      <p:sp>
        <p:nvSpPr>
          <p:cNvPr id="4" name="Foliennummernplatzhalter 3"/>
          <p:cNvSpPr>
            <a:spLocks noGrp="1"/>
          </p:cNvSpPr>
          <p:nvPr>
            <p:ph type="sldNum" sz="quarter" idx="10"/>
          </p:nvPr>
        </p:nvSpPr>
        <p:spPr/>
        <p:txBody>
          <a:bodyPr/>
          <a:lstStyle/>
          <a:p>
            <a:fld id="{8B136F41-6485-43B2-BE80-3C3DE5F7A6A1}" type="slidenum">
              <a:rPr lang="de-DE" smtClean="0"/>
              <a:t>6</a:t>
            </a:fld>
            <a:endParaRPr lang="de-DE"/>
          </a:p>
        </p:txBody>
      </p:sp>
    </p:spTree>
    <p:extLst>
      <p:ext uri="{BB962C8B-B14F-4D97-AF65-F5344CB8AC3E}">
        <p14:creationId xmlns:p14="http://schemas.microsoft.com/office/powerpoint/2010/main" val="3969221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Beispiele</a:t>
            </a:r>
            <a:r>
              <a:rPr lang="de-DE" baseline="0" dirty="0"/>
              <a:t> erklären</a:t>
            </a:r>
          </a:p>
          <a:p>
            <a:endParaRPr lang="de-DE" baseline="0" dirty="0"/>
          </a:p>
          <a:p>
            <a:r>
              <a:rPr lang="de-DE" baseline="0" dirty="0"/>
              <a:t>Was sind typische UB, die gegenüber homosexuellen Menschen bestehen? (kreativ, feinfühlig, reduziert auf sexuelle Handlungen); Beispiel eines Kunden „Bewerben sich dann nur mehr lauter Conchitas bei uns?“</a:t>
            </a:r>
            <a:endParaRPr lang="de-DE" dirty="0"/>
          </a:p>
        </p:txBody>
      </p:sp>
      <p:sp>
        <p:nvSpPr>
          <p:cNvPr id="4" name="Foliennummernplatzhalter 3"/>
          <p:cNvSpPr>
            <a:spLocks noGrp="1"/>
          </p:cNvSpPr>
          <p:nvPr>
            <p:ph type="sldNum" sz="quarter" idx="10"/>
          </p:nvPr>
        </p:nvSpPr>
        <p:spPr/>
        <p:txBody>
          <a:bodyPr/>
          <a:lstStyle/>
          <a:p>
            <a:fld id="{8B136F41-6485-43B2-BE80-3C3DE5F7A6A1}" type="slidenum">
              <a:rPr lang="de-DE" smtClean="0"/>
              <a:t>7</a:t>
            </a:fld>
            <a:endParaRPr lang="de-DE"/>
          </a:p>
        </p:txBody>
      </p:sp>
    </p:spTree>
    <p:extLst>
      <p:ext uri="{BB962C8B-B14F-4D97-AF65-F5344CB8AC3E}">
        <p14:creationId xmlns:p14="http://schemas.microsoft.com/office/powerpoint/2010/main" val="367139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Welche Auswirkungen haben nun UB:</a:t>
            </a:r>
          </a:p>
          <a:p>
            <a:r>
              <a:rPr lang="de-DE" dirty="0"/>
              <a:t>Vor</a:t>
            </a:r>
            <a:r>
              <a:rPr lang="de-DE" baseline="0" dirty="0"/>
              <a:t> allem führen sie rasch zu Stereotypisierungen und Über Generalisierungen von Eigenschaften, also kurz: zu möglichen Fehlentscheidungen.</a:t>
            </a:r>
          </a:p>
          <a:p>
            <a:r>
              <a:rPr lang="de-DE" baseline="0" dirty="0"/>
              <a:t>Das hat Auswirkungen auf: (hier nur einige Beispiele!)</a:t>
            </a:r>
          </a:p>
          <a:p>
            <a:r>
              <a:rPr lang="de-DE" baseline="0" dirty="0">
                <a:sym typeface="Wingdings" panose="05000000000000000000" pitchFamily="2" charset="2"/>
              </a:rPr>
              <a:t> </a:t>
            </a:r>
            <a:r>
              <a:rPr lang="de-DE" baseline="0" dirty="0"/>
              <a:t>Recruiting: </a:t>
            </a:r>
            <a:r>
              <a:rPr lang="de-DE" dirty="0" err="1"/>
              <a:t>Bsp</a:t>
            </a:r>
            <a:r>
              <a:rPr lang="de-DE" dirty="0"/>
              <a:t> 3000 Bewerbungen</a:t>
            </a:r>
            <a:r>
              <a:rPr lang="de-DE" baseline="0" dirty="0"/>
              <a:t> – 1000 weiß, 1000 </a:t>
            </a:r>
            <a:r>
              <a:rPr lang="de-DE" baseline="0" dirty="0" err="1"/>
              <a:t>asiat</a:t>
            </a:r>
            <a:r>
              <a:rPr lang="de-DE" baseline="0" dirty="0"/>
              <a:t>, 1000 </a:t>
            </a:r>
            <a:r>
              <a:rPr lang="de-DE" baseline="0" dirty="0" err="1"/>
              <a:t>afrikan</a:t>
            </a:r>
            <a:r>
              <a:rPr lang="de-DE" baseline="0" dirty="0"/>
              <a:t> </a:t>
            </a:r>
            <a:r>
              <a:rPr lang="de-DE" baseline="0" dirty="0">
                <a:sym typeface="Wingdings" panose="05000000000000000000" pitchFamily="2" charset="2"/>
              </a:rPr>
              <a:t> 9 zu 16  aus Unternehmenssicht: Potenzial geht verloren („Wir entscheiden auf Basis objektiver Kriterien“  Rationalisierung von UB)</a:t>
            </a:r>
          </a:p>
          <a:p>
            <a:pPr marL="171450" indent="-171450">
              <a:buFont typeface="Wingdings" panose="05000000000000000000" pitchFamily="2" charset="2"/>
              <a:buChar char="à"/>
            </a:pPr>
            <a:r>
              <a:rPr lang="de-DE" baseline="0" dirty="0">
                <a:sym typeface="Wingdings" panose="05000000000000000000" pitchFamily="2" charset="2"/>
              </a:rPr>
              <a:t>Beförderung: Implizit sehen wir Männer in Führungsrollen, Menschen aus unserem Kulturkreis als geeigneter  nicht Sexismus oder Rassismus, sondern Verschaltungen im Gehirn</a:t>
            </a:r>
          </a:p>
          <a:p>
            <a:pPr marL="171450" indent="-171450">
              <a:buFont typeface="Wingdings" panose="05000000000000000000" pitchFamily="2" charset="2"/>
              <a:buChar char="à"/>
            </a:pPr>
            <a:r>
              <a:rPr lang="de-DE" baseline="0" dirty="0">
                <a:sym typeface="Wingdings" panose="05000000000000000000" pitchFamily="2" charset="2"/>
              </a:rPr>
              <a:t>Produktentwicklung: Stereotype Produktentwicklung</a:t>
            </a:r>
          </a:p>
          <a:p>
            <a:pPr marL="171450" indent="-171450">
              <a:buFont typeface="Wingdings" panose="05000000000000000000" pitchFamily="2" charset="2"/>
              <a:buChar char="à"/>
            </a:pPr>
            <a:r>
              <a:rPr lang="de-DE" baseline="0" dirty="0">
                <a:sym typeface="Wingdings" panose="05000000000000000000" pitchFamily="2" charset="2"/>
              </a:rPr>
              <a:t>Kundengewinnung: Sind wir überhaupt in der Lage, alle potenziellen Kunden anzusprechen? Wie tun wir das? (</a:t>
            </a:r>
            <a:r>
              <a:rPr lang="de-DE" baseline="0" dirty="0" err="1">
                <a:sym typeface="Wingdings" panose="05000000000000000000" pitchFamily="2" charset="2"/>
              </a:rPr>
              <a:t>Bsp</a:t>
            </a:r>
            <a:r>
              <a:rPr lang="de-DE" baseline="0" dirty="0">
                <a:sym typeface="Wingdings" panose="05000000000000000000" pitchFamily="2" charset="2"/>
              </a:rPr>
              <a:t> Reisebüro: Schwarzafrikaner als „Das wilde Afrika“)</a:t>
            </a:r>
            <a:endParaRPr lang="de-DE" dirty="0"/>
          </a:p>
        </p:txBody>
      </p:sp>
      <p:sp>
        <p:nvSpPr>
          <p:cNvPr id="4" name="Foliennummernplatzhalter 3"/>
          <p:cNvSpPr>
            <a:spLocks noGrp="1"/>
          </p:cNvSpPr>
          <p:nvPr>
            <p:ph type="sldNum" sz="quarter" idx="10"/>
          </p:nvPr>
        </p:nvSpPr>
        <p:spPr/>
        <p:txBody>
          <a:bodyPr/>
          <a:lstStyle/>
          <a:p>
            <a:fld id="{8B136F41-6485-43B2-BE80-3C3DE5F7A6A1}" type="slidenum">
              <a:rPr lang="de-DE" smtClean="0"/>
              <a:t>8</a:t>
            </a:fld>
            <a:endParaRPr lang="de-DE"/>
          </a:p>
        </p:txBody>
      </p:sp>
    </p:spTree>
    <p:extLst>
      <p:ext uri="{BB962C8B-B14F-4D97-AF65-F5344CB8AC3E}">
        <p14:creationId xmlns:p14="http://schemas.microsoft.com/office/powerpoint/2010/main" val="299612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Stellt sich also die Frage: Was tun?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schlechte Nachricht:</a:t>
            </a:r>
            <a:r>
              <a:rPr lang="de-DE" baseline="0" dirty="0"/>
              <a:t> Wir können UB nicht abstellen, das wäre gegen unsere Natur.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sym typeface="Wingdings" panose="05000000000000000000" pitchFamily="2" charset="2"/>
              </a:rPr>
              <a:t> 1. sensibel werden, 2. Prozesse verändern, 3. Rahmen verändern („</a:t>
            </a:r>
            <a:r>
              <a:rPr lang="de-DE" baseline="0" dirty="0" err="1">
                <a:sym typeface="Wingdings" panose="05000000000000000000" pitchFamily="2" charset="2"/>
              </a:rPr>
              <a:t>Inclusion</a:t>
            </a:r>
            <a:r>
              <a:rPr lang="de-DE" baseline="0" dirty="0">
                <a:sym typeface="Wingdings" panose="05000000000000000000" pitchFamily="2" charset="2"/>
              </a:rPr>
              <a:t> </a:t>
            </a:r>
            <a:r>
              <a:rPr lang="de-DE" baseline="0" dirty="0" err="1">
                <a:sym typeface="Wingdings" panose="05000000000000000000" pitchFamily="2" charset="2"/>
              </a:rPr>
              <a:t>Nudges</a:t>
            </a:r>
            <a:r>
              <a:rPr lang="de-DE" baseline="0" dirty="0">
                <a:sym typeface="Wingdings" panose="05000000000000000000" pitchFamily="2" charset="2"/>
              </a:rPr>
              <a:t>“ der </a:t>
            </a:r>
            <a:r>
              <a:rPr lang="de-DE" dirty="0"/>
              <a:t>Diversity Managerinnen </a:t>
            </a:r>
            <a:r>
              <a:rPr lang="de-DE" dirty="0" err="1"/>
              <a:t>Tinna</a:t>
            </a:r>
            <a:r>
              <a:rPr lang="de-DE" dirty="0"/>
              <a:t> C. Nielsen und Lisa </a:t>
            </a:r>
            <a:r>
              <a:rPr lang="de-DE" dirty="0" err="1"/>
              <a:t>Kepinski</a:t>
            </a:r>
            <a:r>
              <a:rPr lang="de-DE" dirty="0"/>
              <a:t>)</a:t>
            </a:r>
            <a:endParaRPr lang="de-DE" baseline="0" dirty="0">
              <a:sym typeface="Wingdings" panose="05000000000000000000" pitchFamily="2" charset="2"/>
            </a:endParaRPr>
          </a:p>
          <a:p>
            <a:endParaRPr lang="de-DE" dirty="0"/>
          </a:p>
          <a:p>
            <a:r>
              <a:rPr lang="de-DE" dirty="0"/>
              <a:t>Und das lässt sich auf der</a:t>
            </a:r>
            <a:r>
              <a:rPr lang="de-DE" baseline="0" dirty="0"/>
              <a:t> persönlichen Ebene, aber auch auf einer organisationalen beantworten. </a:t>
            </a:r>
            <a:endParaRPr lang="de-DE" dirty="0"/>
          </a:p>
        </p:txBody>
      </p:sp>
      <p:sp>
        <p:nvSpPr>
          <p:cNvPr id="4" name="Foliennummernplatzhalter 3"/>
          <p:cNvSpPr>
            <a:spLocks noGrp="1"/>
          </p:cNvSpPr>
          <p:nvPr>
            <p:ph type="sldNum" sz="quarter" idx="10"/>
          </p:nvPr>
        </p:nvSpPr>
        <p:spPr/>
        <p:txBody>
          <a:bodyPr/>
          <a:lstStyle/>
          <a:p>
            <a:fld id="{8B136F41-6485-43B2-BE80-3C3DE5F7A6A1}" type="slidenum">
              <a:rPr lang="de-DE" smtClean="0"/>
              <a:t>9</a:t>
            </a:fld>
            <a:endParaRPr lang="de-DE"/>
          </a:p>
        </p:txBody>
      </p:sp>
    </p:spTree>
    <p:extLst>
      <p:ext uri="{BB962C8B-B14F-4D97-AF65-F5344CB8AC3E}">
        <p14:creationId xmlns:p14="http://schemas.microsoft.com/office/powerpoint/2010/main" val="71229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0C53C51-48FA-4DFC-A076-D58537F03EDB}" type="datetimeFigureOut">
              <a:rPr lang="de-DE" smtClean="0"/>
              <a:t>27.08.2016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F03BB2-E986-4552-A374-4821694837FA}" type="slidenum">
              <a:rPr lang="de-DE" smtClean="0"/>
              <a:t>‹Nr.›</a:t>
            </a:fld>
            <a:endParaRPr lang="de-DE"/>
          </a:p>
        </p:txBody>
      </p:sp>
    </p:spTree>
    <p:extLst>
      <p:ext uri="{BB962C8B-B14F-4D97-AF65-F5344CB8AC3E}">
        <p14:creationId xmlns:p14="http://schemas.microsoft.com/office/powerpoint/2010/main" val="22898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0C53C51-48FA-4DFC-A076-D58537F03EDB}" type="datetimeFigureOut">
              <a:rPr lang="de-DE" smtClean="0"/>
              <a:t>27.08.2016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F03BB2-E986-4552-A374-4821694837FA}" type="slidenum">
              <a:rPr lang="de-DE" smtClean="0"/>
              <a:t>‹Nr.›</a:t>
            </a:fld>
            <a:endParaRPr lang="de-DE"/>
          </a:p>
        </p:txBody>
      </p:sp>
    </p:spTree>
    <p:extLst>
      <p:ext uri="{BB962C8B-B14F-4D97-AF65-F5344CB8AC3E}">
        <p14:creationId xmlns:p14="http://schemas.microsoft.com/office/powerpoint/2010/main" val="289959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0C53C51-48FA-4DFC-A076-D58537F03EDB}" type="datetimeFigureOut">
              <a:rPr lang="de-DE" smtClean="0"/>
              <a:t>27.08.2016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F03BB2-E986-4552-A374-4821694837FA}" type="slidenum">
              <a:rPr lang="de-DE" smtClean="0"/>
              <a:t>‹Nr.›</a:t>
            </a:fld>
            <a:endParaRPr lang="de-DE"/>
          </a:p>
        </p:txBody>
      </p:sp>
    </p:spTree>
    <p:extLst>
      <p:ext uri="{BB962C8B-B14F-4D97-AF65-F5344CB8AC3E}">
        <p14:creationId xmlns:p14="http://schemas.microsoft.com/office/powerpoint/2010/main" val="120230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0C53C51-48FA-4DFC-A076-D58537F03EDB}" type="datetimeFigureOut">
              <a:rPr lang="de-DE" smtClean="0"/>
              <a:t>27.08.2016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F03BB2-E986-4552-A374-4821694837FA}" type="slidenum">
              <a:rPr lang="de-DE" smtClean="0"/>
              <a:t>‹Nr.›</a:t>
            </a:fld>
            <a:endParaRPr lang="de-DE"/>
          </a:p>
        </p:txBody>
      </p:sp>
    </p:spTree>
    <p:extLst>
      <p:ext uri="{BB962C8B-B14F-4D97-AF65-F5344CB8AC3E}">
        <p14:creationId xmlns:p14="http://schemas.microsoft.com/office/powerpoint/2010/main" val="117717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50C53C51-48FA-4DFC-A076-D58537F03EDB}" type="datetimeFigureOut">
              <a:rPr lang="de-DE" smtClean="0"/>
              <a:t>27.08.2016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F03BB2-E986-4552-A374-4821694837FA}" type="slidenum">
              <a:rPr lang="de-DE" smtClean="0"/>
              <a:t>‹Nr.›</a:t>
            </a:fld>
            <a:endParaRPr lang="de-DE"/>
          </a:p>
        </p:txBody>
      </p:sp>
    </p:spTree>
    <p:extLst>
      <p:ext uri="{BB962C8B-B14F-4D97-AF65-F5344CB8AC3E}">
        <p14:creationId xmlns:p14="http://schemas.microsoft.com/office/powerpoint/2010/main" val="15103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0C53C51-48FA-4DFC-A076-D58537F03EDB}" type="datetimeFigureOut">
              <a:rPr lang="de-DE" smtClean="0"/>
              <a:t>27.08.2016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F03BB2-E986-4552-A374-4821694837FA}" type="slidenum">
              <a:rPr lang="de-DE" smtClean="0"/>
              <a:t>‹Nr.›</a:t>
            </a:fld>
            <a:endParaRPr lang="de-DE"/>
          </a:p>
        </p:txBody>
      </p:sp>
    </p:spTree>
    <p:extLst>
      <p:ext uri="{BB962C8B-B14F-4D97-AF65-F5344CB8AC3E}">
        <p14:creationId xmlns:p14="http://schemas.microsoft.com/office/powerpoint/2010/main" val="384560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0C53C51-48FA-4DFC-A076-D58537F03EDB}" type="datetimeFigureOut">
              <a:rPr lang="de-DE" smtClean="0"/>
              <a:t>27.08.2016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4F03BB2-E986-4552-A374-4821694837FA}" type="slidenum">
              <a:rPr lang="de-DE" smtClean="0"/>
              <a:t>‹Nr.›</a:t>
            </a:fld>
            <a:endParaRPr lang="de-DE"/>
          </a:p>
        </p:txBody>
      </p:sp>
    </p:spTree>
    <p:extLst>
      <p:ext uri="{BB962C8B-B14F-4D97-AF65-F5344CB8AC3E}">
        <p14:creationId xmlns:p14="http://schemas.microsoft.com/office/powerpoint/2010/main" val="34309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0C53C51-48FA-4DFC-A076-D58537F03EDB}" type="datetimeFigureOut">
              <a:rPr lang="de-DE" smtClean="0"/>
              <a:t>27.08.2016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4F03BB2-E986-4552-A374-4821694837FA}" type="slidenum">
              <a:rPr lang="de-DE" smtClean="0"/>
              <a:t>‹Nr.›</a:t>
            </a:fld>
            <a:endParaRPr lang="de-DE"/>
          </a:p>
        </p:txBody>
      </p:sp>
    </p:spTree>
    <p:extLst>
      <p:ext uri="{BB962C8B-B14F-4D97-AF65-F5344CB8AC3E}">
        <p14:creationId xmlns:p14="http://schemas.microsoft.com/office/powerpoint/2010/main" val="46773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0C53C51-48FA-4DFC-A076-D58537F03EDB}" type="datetimeFigureOut">
              <a:rPr lang="de-DE" smtClean="0"/>
              <a:t>27.08.2016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4F03BB2-E986-4552-A374-4821694837FA}" type="slidenum">
              <a:rPr lang="de-DE" smtClean="0"/>
              <a:t>‹Nr.›</a:t>
            </a:fld>
            <a:endParaRPr lang="de-DE"/>
          </a:p>
        </p:txBody>
      </p:sp>
    </p:spTree>
    <p:extLst>
      <p:ext uri="{BB962C8B-B14F-4D97-AF65-F5344CB8AC3E}">
        <p14:creationId xmlns:p14="http://schemas.microsoft.com/office/powerpoint/2010/main" val="28362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0C53C51-48FA-4DFC-A076-D58537F03EDB}" type="datetimeFigureOut">
              <a:rPr lang="de-DE" smtClean="0"/>
              <a:t>27.08.2016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F03BB2-E986-4552-A374-4821694837FA}" type="slidenum">
              <a:rPr lang="de-DE" smtClean="0"/>
              <a:t>‹Nr.›</a:t>
            </a:fld>
            <a:endParaRPr lang="de-DE"/>
          </a:p>
        </p:txBody>
      </p:sp>
    </p:spTree>
    <p:extLst>
      <p:ext uri="{BB962C8B-B14F-4D97-AF65-F5344CB8AC3E}">
        <p14:creationId xmlns:p14="http://schemas.microsoft.com/office/powerpoint/2010/main" val="63874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0C53C51-48FA-4DFC-A076-D58537F03EDB}" type="datetimeFigureOut">
              <a:rPr lang="de-DE" smtClean="0"/>
              <a:t>27.08.2016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F03BB2-E986-4552-A374-4821694837FA}" type="slidenum">
              <a:rPr lang="de-DE" smtClean="0"/>
              <a:t>‹Nr.›</a:t>
            </a:fld>
            <a:endParaRPr lang="de-DE"/>
          </a:p>
        </p:txBody>
      </p:sp>
    </p:spTree>
    <p:extLst>
      <p:ext uri="{BB962C8B-B14F-4D97-AF65-F5344CB8AC3E}">
        <p14:creationId xmlns:p14="http://schemas.microsoft.com/office/powerpoint/2010/main" val="141040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53C51-48FA-4DFC-A076-D58537F03EDB}" type="datetimeFigureOut">
              <a:rPr lang="de-DE" smtClean="0"/>
              <a:t>27.08.2016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03BB2-E986-4552-A374-4821694837FA}" type="slidenum">
              <a:rPr lang="de-DE" smtClean="0"/>
              <a:t>‹Nr.›</a:t>
            </a:fld>
            <a:endParaRPr lang="de-DE"/>
          </a:p>
        </p:txBody>
      </p:sp>
    </p:spTree>
    <p:extLst>
      <p:ext uri="{BB962C8B-B14F-4D97-AF65-F5344CB8AC3E}">
        <p14:creationId xmlns:p14="http://schemas.microsoft.com/office/powerpoint/2010/main" val="2737202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hyperlink" Target="http://www.zara.or.at/materialien/gleiche-chancen/elearning/wb/index.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www.slaymodels.com/alex/" TargetMode="External"/><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file:///C:\Users\Peter\Dropbox\Arbeitswelten\Kunden\LGBT%20Business%20Forum\Bayernfan%20aus%20dem%20Senegal%20ist%20M&#252;nchner%20Taxifahrer%20_%20ZDF.mp4" TargetMode="Externa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err="1">
                <a:solidFill>
                  <a:srgbClr val="002060"/>
                </a:solidFill>
              </a:rPr>
              <a:t>Unconscious</a:t>
            </a:r>
            <a:r>
              <a:rPr lang="de-DE" b="1" dirty="0">
                <a:solidFill>
                  <a:srgbClr val="002060"/>
                </a:solidFill>
              </a:rPr>
              <a:t> Bias &amp; </a:t>
            </a:r>
            <a:r>
              <a:rPr lang="de-DE" b="1" dirty="0" err="1">
                <a:solidFill>
                  <a:srgbClr val="002060"/>
                </a:solidFill>
              </a:rPr>
              <a:t>Inclusion</a:t>
            </a:r>
            <a:r>
              <a:rPr lang="de-DE" b="1" dirty="0">
                <a:solidFill>
                  <a:srgbClr val="002060"/>
                </a:solidFill>
              </a:rPr>
              <a:t> – nur ein Trend?</a:t>
            </a:r>
          </a:p>
        </p:txBody>
      </p:sp>
      <p:sp>
        <p:nvSpPr>
          <p:cNvPr id="3" name="Untertitel 2"/>
          <p:cNvSpPr>
            <a:spLocks noGrp="1"/>
          </p:cNvSpPr>
          <p:nvPr>
            <p:ph type="subTitle" idx="1"/>
          </p:nvPr>
        </p:nvSpPr>
        <p:spPr/>
        <p:txBody>
          <a:bodyPr>
            <a:normAutofit fontScale="92500" lnSpcReduction="10000"/>
          </a:bodyPr>
          <a:lstStyle/>
          <a:p>
            <a:r>
              <a:rPr lang="de-DE" sz="2800" dirty="0">
                <a:solidFill>
                  <a:srgbClr val="002060"/>
                </a:solidFill>
                <a:latin typeface="+mj-lt"/>
              </a:rPr>
              <a:t>Unbewusste Prägungen und wie sie unser Verhalten beeinflussen</a:t>
            </a:r>
          </a:p>
          <a:p>
            <a:endParaRPr lang="de-DE" dirty="0"/>
          </a:p>
          <a:p>
            <a:r>
              <a:rPr lang="de-DE" sz="2600" dirty="0">
                <a:solidFill>
                  <a:schemeClr val="tx1">
                    <a:lumMod val="65000"/>
                    <a:lumOff val="35000"/>
                  </a:schemeClr>
                </a:solidFill>
                <a:latin typeface="+mj-lt"/>
              </a:rPr>
              <a:t>Mag.(FH) Peter Rieder</a:t>
            </a:r>
          </a:p>
          <a:p>
            <a:r>
              <a:rPr lang="de-DE" sz="2600" dirty="0">
                <a:solidFill>
                  <a:schemeClr val="tx1">
                    <a:lumMod val="65000"/>
                    <a:lumOff val="35000"/>
                  </a:schemeClr>
                </a:solidFill>
                <a:latin typeface="+mj-lt"/>
              </a:rPr>
              <a:t>arbeitswelten</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900" y="5840556"/>
            <a:ext cx="2540000" cy="699943"/>
          </a:xfrm>
          <a:prstGeom prst="rect">
            <a:avLst/>
          </a:prstGeom>
        </p:spPr>
      </p:pic>
    </p:spTree>
    <p:extLst>
      <p:ext uri="{BB962C8B-B14F-4D97-AF65-F5344CB8AC3E}">
        <p14:creationId xmlns:p14="http://schemas.microsoft.com/office/powerpoint/2010/main" val="3505830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90317" y="455155"/>
            <a:ext cx="10058400" cy="646331"/>
          </a:xfrm>
          <a:prstGeom prst="rect">
            <a:avLst/>
          </a:prstGeom>
          <a:noFill/>
        </p:spPr>
        <p:txBody>
          <a:bodyPr wrap="square" rtlCol="0">
            <a:spAutoFit/>
          </a:bodyPr>
          <a:lstStyle/>
          <a:p>
            <a:r>
              <a:rPr lang="de-DE" sz="3600" b="1" dirty="0">
                <a:latin typeface="+mj-lt"/>
              </a:rPr>
              <a:t>1. „</a:t>
            </a:r>
            <a:r>
              <a:rPr lang="de-DE" sz="3600" b="1" dirty="0" err="1">
                <a:latin typeface="+mj-lt"/>
              </a:rPr>
              <a:t>Feel</a:t>
            </a:r>
            <a:r>
              <a:rPr lang="de-DE" sz="3600" b="1" dirty="0">
                <a:latin typeface="+mj-lt"/>
              </a:rPr>
              <a:t> </a:t>
            </a:r>
            <a:r>
              <a:rPr lang="de-DE" sz="3600" b="1" dirty="0" err="1">
                <a:latin typeface="+mj-lt"/>
              </a:rPr>
              <a:t>the</a:t>
            </a:r>
            <a:r>
              <a:rPr lang="de-DE" sz="3600" b="1" dirty="0">
                <a:latin typeface="+mj-lt"/>
              </a:rPr>
              <a:t> </a:t>
            </a:r>
            <a:r>
              <a:rPr lang="de-DE" sz="3600" b="1" dirty="0" err="1">
                <a:latin typeface="+mj-lt"/>
              </a:rPr>
              <a:t>need</a:t>
            </a:r>
            <a:r>
              <a:rPr lang="de-DE" sz="3600" b="1" dirty="0">
                <a:latin typeface="+mj-lt"/>
              </a:rPr>
              <a:t>“ - Sensibilisierung und Hinterfragen</a:t>
            </a:r>
          </a:p>
        </p:txBody>
      </p:sp>
      <p:pic>
        <p:nvPicPr>
          <p:cNvPr id="11" name="Picture 4" descr="http://pm-blog.com/wp-content/uploads/2015/01/2015-01-31_Lernen2.jpg"/>
          <p:cNvPicPr>
            <a:picLocks noChangeAspect="1" noChangeArrowheads="1"/>
          </p:cNvPicPr>
          <p:nvPr/>
        </p:nvPicPr>
        <p:blipFill>
          <a:blip r:embed="rId3" cstate="print"/>
          <a:srcRect l="13445" t="13487" r="13980" b="12305"/>
          <a:stretch>
            <a:fillRect/>
          </a:stretch>
        </p:blipFill>
        <p:spPr bwMode="auto">
          <a:xfrm>
            <a:off x="504824" y="1421515"/>
            <a:ext cx="6336704" cy="4859441"/>
          </a:xfrm>
          <a:prstGeom prst="rect">
            <a:avLst/>
          </a:prstGeom>
          <a:noFill/>
        </p:spPr>
      </p:pic>
      <p:sp>
        <p:nvSpPr>
          <p:cNvPr id="12" name="Nach links gekrümmter Pfeil 11"/>
          <p:cNvSpPr/>
          <p:nvPr/>
        </p:nvSpPr>
        <p:spPr>
          <a:xfrm rot="3174662">
            <a:off x="5678485" y="2778029"/>
            <a:ext cx="605272" cy="1771650"/>
          </a:xfrm>
          <a:prstGeom prst="curvedLeftArrow">
            <a:avLst>
              <a:gd name="adj1" fmla="val 31604"/>
              <a:gd name="adj2" fmla="val 71714"/>
              <a:gd name="adj3" fmla="val 481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Rechteck 12"/>
          <p:cNvSpPr/>
          <p:nvPr/>
        </p:nvSpPr>
        <p:spPr>
          <a:xfrm>
            <a:off x="6841529" y="3219450"/>
            <a:ext cx="4798021" cy="6317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mj-lt"/>
              </a:rPr>
              <a:t>Beobachten</a:t>
            </a:r>
            <a:endParaRPr lang="de-DE" b="1" dirty="0">
              <a:latin typeface="+mj-lt"/>
            </a:endParaRPr>
          </a:p>
        </p:txBody>
      </p:sp>
      <p:sp>
        <p:nvSpPr>
          <p:cNvPr id="14" name="Rechteck 13"/>
          <p:cNvSpPr/>
          <p:nvPr/>
        </p:nvSpPr>
        <p:spPr>
          <a:xfrm>
            <a:off x="6841529" y="4127711"/>
            <a:ext cx="4798021" cy="6317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mj-lt"/>
              </a:rPr>
              <a:t>Interpretieren</a:t>
            </a:r>
            <a:endParaRPr lang="de-DE" b="1" dirty="0">
              <a:latin typeface="+mj-lt"/>
            </a:endParaRPr>
          </a:p>
        </p:txBody>
      </p:sp>
      <p:sp>
        <p:nvSpPr>
          <p:cNvPr id="15" name="Rechteck 14"/>
          <p:cNvSpPr/>
          <p:nvPr/>
        </p:nvSpPr>
        <p:spPr>
          <a:xfrm>
            <a:off x="6841528" y="5035973"/>
            <a:ext cx="4798021" cy="6317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atin typeface="+mj-lt"/>
              </a:rPr>
              <a:t>Bewerten</a:t>
            </a:r>
            <a:endParaRPr lang="de-DE" b="1" dirty="0">
              <a:latin typeface="+mj-lt"/>
            </a:endParaRPr>
          </a:p>
        </p:txBody>
      </p:sp>
    </p:spTree>
    <p:extLst>
      <p:ext uri="{BB962C8B-B14F-4D97-AF65-F5344CB8AC3E}">
        <p14:creationId xmlns:p14="http://schemas.microsoft.com/office/powerpoint/2010/main" val="12540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90317" y="455155"/>
            <a:ext cx="10058400" cy="646331"/>
          </a:xfrm>
          <a:prstGeom prst="rect">
            <a:avLst/>
          </a:prstGeom>
          <a:noFill/>
        </p:spPr>
        <p:txBody>
          <a:bodyPr wrap="square" rtlCol="0">
            <a:spAutoFit/>
          </a:bodyPr>
          <a:lstStyle/>
          <a:p>
            <a:r>
              <a:rPr lang="de-DE" sz="3600" b="1" dirty="0">
                <a:latin typeface="+mj-lt"/>
              </a:rPr>
              <a:t>2. Entscheidungsprozesse und –</a:t>
            </a:r>
            <a:r>
              <a:rPr lang="de-DE" sz="3600" b="1" dirty="0" err="1">
                <a:latin typeface="+mj-lt"/>
              </a:rPr>
              <a:t>systeme</a:t>
            </a:r>
            <a:r>
              <a:rPr lang="de-DE" sz="3600" b="1" dirty="0">
                <a:latin typeface="+mj-lt"/>
              </a:rPr>
              <a:t> verändern</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26" y="2162788"/>
            <a:ext cx="4653073" cy="2610453"/>
          </a:xfrm>
          <a:prstGeom prst="rect">
            <a:avLst/>
          </a:prstGeom>
        </p:spPr>
      </p:pic>
      <p:sp>
        <p:nvSpPr>
          <p:cNvPr id="4" name="Textfeld 3"/>
          <p:cNvSpPr txBox="1"/>
          <p:nvPr/>
        </p:nvSpPr>
        <p:spPr>
          <a:xfrm>
            <a:off x="5619750" y="1542443"/>
            <a:ext cx="6019800" cy="4647426"/>
          </a:xfrm>
          <a:prstGeom prst="rect">
            <a:avLst/>
          </a:prstGeom>
          <a:noFill/>
        </p:spPr>
        <p:txBody>
          <a:bodyPr wrap="square" rtlCol="0">
            <a:spAutoFit/>
          </a:bodyPr>
          <a:lstStyle/>
          <a:p>
            <a:pPr marL="285750" indent="-285750">
              <a:spcAft>
                <a:spcPts val="1200"/>
              </a:spcAft>
              <a:buBlip>
                <a:blip r:embed="rId4"/>
              </a:buBlip>
            </a:pPr>
            <a:r>
              <a:rPr lang="de-DE" sz="3200" dirty="0">
                <a:latin typeface="+mj-lt"/>
              </a:rPr>
              <a:t>Mehr-Augen-Prinzip</a:t>
            </a:r>
          </a:p>
          <a:p>
            <a:pPr marL="285750" indent="-285750">
              <a:spcAft>
                <a:spcPts val="1200"/>
              </a:spcAft>
              <a:buBlip>
                <a:blip r:embed="rId4"/>
              </a:buBlip>
            </a:pPr>
            <a:r>
              <a:rPr lang="de-DE" sz="3200" dirty="0">
                <a:latin typeface="+mj-lt"/>
              </a:rPr>
              <a:t>Kommissionelle Entscheidungen </a:t>
            </a:r>
          </a:p>
          <a:p>
            <a:pPr marL="285750" indent="-285750">
              <a:spcAft>
                <a:spcPts val="1200"/>
              </a:spcAft>
              <a:buBlip>
                <a:blip r:embed="rId4"/>
              </a:buBlip>
            </a:pPr>
            <a:r>
              <a:rPr lang="de-DE" sz="3200" dirty="0">
                <a:latin typeface="+mj-lt"/>
              </a:rPr>
              <a:t>Anonyme Bewerbungsmöglichkeiten</a:t>
            </a:r>
          </a:p>
          <a:p>
            <a:pPr marL="285750" indent="-285750">
              <a:spcAft>
                <a:spcPts val="1200"/>
              </a:spcAft>
              <a:buBlip>
                <a:blip r:embed="rId4"/>
              </a:buBlip>
            </a:pPr>
            <a:r>
              <a:rPr lang="de-DE" sz="3200" dirty="0">
                <a:latin typeface="+mj-lt"/>
              </a:rPr>
              <a:t>Quoten (Teamquoten / Einladungsquoten)</a:t>
            </a:r>
          </a:p>
          <a:p>
            <a:pPr marL="285750" indent="-285750">
              <a:spcAft>
                <a:spcPts val="1200"/>
              </a:spcAft>
              <a:buBlip>
                <a:blip r:embed="rId4"/>
              </a:buBlip>
            </a:pPr>
            <a:r>
              <a:rPr lang="de-DE" sz="3200" dirty="0">
                <a:latin typeface="+mj-lt"/>
              </a:rPr>
              <a:t>Genaue Analyse der Entscheidungsgrundlagen</a:t>
            </a:r>
          </a:p>
        </p:txBody>
      </p:sp>
    </p:spTree>
    <p:extLst>
      <p:ext uri="{BB962C8B-B14F-4D97-AF65-F5344CB8AC3E}">
        <p14:creationId xmlns:p14="http://schemas.microsoft.com/office/powerpoint/2010/main" val="75757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90316" y="455155"/>
            <a:ext cx="10339683" cy="646331"/>
          </a:xfrm>
          <a:prstGeom prst="rect">
            <a:avLst/>
          </a:prstGeom>
          <a:noFill/>
        </p:spPr>
        <p:txBody>
          <a:bodyPr wrap="square" rtlCol="0">
            <a:spAutoFit/>
          </a:bodyPr>
          <a:lstStyle/>
          <a:p>
            <a:r>
              <a:rPr lang="de-DE" sz="3600" b="1" dirty="0">
                <a:latin typeface="+mj-lt"/>
              </a:rPr>
              <a:t>3. Den Rahmen verändern (kollektive Sensibilisierung)</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50" y="1542443"/>
            <a:ext cx="4394200" cy="4394200"/>
          </a:xfrm>
          <a:prstGeom prst="rect">
            <a:avLst/>
          </a:prstGeom>
        </p:spPr>
      </p:pic>
      <p:sp>
        <p:nvSpPr>
          <p:cNvPr id="9" name="Textfeld 8"/>
          <p:cNvSpPr txBox="1"/>
          <p:nvPr/>
        </p:nvSpPr>
        <p:spPr>
          <a:xfrm>
            <a:off x="5619750" y="2568175"/>
            <a:ext cx="6019800" cy="1077218"/>
          </a:xfrm>
          <a:prstGeom prst="rect">
            <a:avLst/>
          </a:prstGeom>
          <a:noFill/>
        </p:spPr>
        <p:txBody>
          <a:bodyPr wrap="square" rtlCol="0">
            <a:spAutoFit/>
          </a:bodyPr>
          <a:lstStyle/>
          <a:p>
            <a:pPr marL="285750" indent="-285750">
              <a:buBlip>
                <a:blip r:embed="rId4"/>
              </a:buBlip>
            </a:pPr>
            <a:r>
              <a:rPr lang="de-DE" sz="3200" dirty="0">
                <a:latin typeface="+mj-lt"/>
              </a:rPr>
              <a:t>Umgang mit Zahlen</a:t>
            </a:r>
          </a:p>
          <a:p>
            <a:pPr marL="285750" indent="-285750">
              <a:buBlip>
                <a:blip r:embed="rId4"/>
              </a:buBlip>
            </a:pPr>
            <a:r>
              <a:rPr lang="de-DE" sz="3200" dirty="0">
                <a:latin typeface="+mj-lt"/>
              </a:rPr>
              <a:t>Gendersensible Sprache</a:t>
            </a:r>
          </a:p>
        </p:txBody>
      </p:sp>
    </p:spTree>
    <p:extLst>
      <p:ext uri="{BB962C8B-B14F-4D97-AF65-F5344CB8AC3E}">
        <p14:creationId xmlns:p14="http://schemas.microsoft.com/office/powerpoint/2010/main" val="182872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02060"/>
                </a:solidFill>
              </a:rPr>
              <a:t>Was tun?</a:t>
            </a:r>
          </a:p>
        </p:txBody>
      </p:sp>
      <p:sp>
        <p:nvSpPr>
          <p:cNvPr id="3" name="Textfeld 2"/>
          <p:cNvSpPr txBox="1"/>
          <p:nvPr/>
        </p:nvSpPr>
        <p:spPr>
          <a:xfrm>
            <a:off x="838200" y="1943100"/>
            <a:ext cx="10553700" cy="1754326"/>
          </a:xfrm>
          <a:prstGeom prst="rect">
            <a:avLst/>
          </a:prstGeom>
          <a:noFill/>
        </p:spPr>
        <p:txBody>
          <a:bodyPr wrap="square" rtlCol="0">
            <a:spAutoFit/>
          </a:bodyPr>
          <a:lstStyle/>
          <a:p>
            <a:pPr marL="342900" indent="-342900">
              <a:buAutoNum type="arabicPeriod"/>
            </a:pPr>
            <a:r>
              <a:rPr lang="de-DE" sz="3600" dirty="0">
                <a:latin typeface="+mj-lt"/>
              </a:rPr>
              <a:t> „</a:t>
            </a:r>
            <a:r>
              <a:rPr lang="de-DE" sz="3600" dirty="0" err="1">
                <a:latin typeface="+mj-lt"/>
              </a:rPr>
              <a:t>Feel</a:t>
            </a:r>
            <a:r>
              <a:rPr lang="de-DE" sz="3600" dirty="0">
                <a:latin typeface="+mj-lt"/>
              </a:rPr>
              <a:t> </a:t>
            </a:r>
            <a:r>
              <a:rPr lang="de-DE" sz="3600" dirty="0" err="1">
                <a:latin typeface="+mj-lt"/>
              </a:rPr>
              <a:t>the</a:t>
            </a:r>
            <a:r>
              <a:rPr lang="de-DE" sz="3600" dirty="0">
                <a:latin typeface="+mj-lt"/>
              </a:rPr>
              <a:t> </a:t>
            </a:r>
            <a:r>
              <a:rPr lang="de-DE" sz="3600" dirty="0" err="1">
                <a:latin typeface="+mj-lt"/>
              </a:rPr>
              <a:t>need</a:t>
            </a:r>
            <a:r>
              <a:rPr lang="de-DE" sz="3600" dirty="0">
                <a:latin typeface="+mj-lt"/>
              </a:rPr>
              <a:t>“ – Sensibilisierung und Hinterfragen</a:t>
            </a:r>
          </a:p>
          <a:p>
            <a:pPr marL="342900" indent="-342900">
              <a:buAutoNum type="arabicPeriod"/>
            </a:pPr>
            <a:r>
              <a:rPr lang="de-DE" sz="3600" dirty="0">
                <a:latin typeface="+mj-lt"/>
              </a:rPr>
              <a:t> Entscheidungsprozesse und –</a:t>
            </a:r>
            <a:r>
              <a:rPr lang="de-DE" sz="3600" dirty="0" err="1">
                <a:latin typeface="+mj-lt"/>
              </a:rPr>
              <a:t>systeme</a:t>
            </a:r>
            <a:r>
              <a:rPr lang="de-DE" sz="3600" dirty="0">
                <a:latin typeface="+mj-lt"/>
              </a:rPr>
              <a:t> verändern</a:t>
            </a:r>
          </a:p>
          <a:p>
            <a:pPr marL="342900" indent="-342900">
              <a:buAutoNum type="arabicPeriod"/>
            </a:pPr>
            <a:r>
              <a:rPr lang="de-DE" sz="3600" dirty="0">
                <a:latin typeface="+mj-lt"/>
              </a:rPr>
              <a:t> Den Rahmen verändern (kollektive Sensibilisierung)</a:t>
            </a:r>
          </a:p>
        </p:txBody>
      </p:sp>
      <p:sp>
        <p:nvSpPr>
          <p:cNvPr id="4" name="Textfeld 3"/>
          <p:cNvSpPr txBox="1"/>
          <p:nvPr/>
        </p:nvSpPr>
        <p:spPr>
          <a:xfrm>
            <a:off x="390525" y="5048250"/>
            <a:ext cx="10725150" cy="923330"/>
          </a:xfrm>
          <a:prstGeom prst="rect">
            <a:avLst/>
          </a:prstGeom>
          <a:noFill/>
        </p:spPr>
        <p:txBody>
          <a:bodyPr wrap="square" rtlCol="0">
            <a:spAutoFit/>
          </a:bodyPr>
          <a:lstStyle/>
          <a:p>
            <a:pPr algn="ctr"/>
            <a:r>
              <a:rPr lang="de-DE" sz="5400" b="1" dirty="0">
                <a:solidFill>
                  <a:srgbClr val="C00000"/>
                </a:solidFill>
                <a:latin typeface="+mj-lt"/>
              </a:rPr>
              <a:t>Auseinandersetzung</a:t>
            </a:r>
          </a:p>
        </p:txBody>
      </p:sp>
      <p:sp>
        <p:nvSpPr>
          <p:cNvPr id="5" name="Pfeil nach unten 4"/>
          <p:cNvSpPr/>
          <p:nvPr/>
        </p:nvSpPr>
        <p:spPr>
          <a:xfrm>
            <a:off x="4953000" y="3858488"/>
            <a:ext cx="1600200" cy="10287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994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1503362" y="723702"/>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err="1"/>
              <a:t>Unconscious</a:t>
            </a:r>
            <a:r>
              <a:rPr lang="de-DE" b="1" dirty="0"/>
              <a:t> Bias &amp; </a:t>
            </a:r>
            <a:r>
              <a:rPr lang="de-DE" b="1" dirty="0" err="1"/>
              <a:t>Inclusion</a:t>
            </a:r>
            <a:r>
              <a:rPr lang="de-DE" b="1" dirty="0"/>
              <a:t> </a:t>
            </a:r>
          </a:p>
          <a:p>
            <a:pPr algn="ctr"/>
            <a:r>
              <a:rPr lang="de-DE" b="1" dirty="0"/>
              <a:t>– nur ein Trend?</a:t>
            </a:r>
          </a:p>
        </p:txBody>
      </p:sp>
      <p:grpSp>
        <p:nvGrpSpPr>
          <p:cNvPr id="11" name="Gruppieren 10"/>
          <p:cNvGrpSpPr/>
          <p:nvPr/>
        </p:nvGrpSpPr>
        <p:grpSpPr>
          <a:xfrm>
            <a:off x="590550" y="3111302"/>
            <a:ext cx="10934700" cy="3289499"/>
            <a:chOff x="590550" y="3111302"/>
            <a:chExt cx="10934700" cy="3289499"/>
          </a:xfrm>
        </p:grpSpPr>
        <p:sp>
          <p:nvSpPr>
            <p:cNvPr id="5" name="Eckige Klammer links 4"/>
            <p:cNvSpPr/>
            <p:nvPr/>
          </p:nvSpPr>
          <p:spPr>
            <a:xfrm>
              <a:off x="590550" y="3111302"/>
              <a:ext cx="552450" cy="3289499"/>
            </a:xfrm>
            <a:prstGeom prst="leftBracket">
              <a:avLst>
                <a:gd name="adj" fmla="val 0"/>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Eckige Klammer links 5"/>
            <p:cNvSpPr/>
            <p:nvPr/>
          </p:nvSpPr>
          <p:spPr>
            <a:xfrm rot="10800000">
              <a:off x="10972800" y="3111302"/>
              <a:ext cx="552450" cy="3289499"/>
            </a:xfrm>
            <a:prstGeom prst="leftBracket">
              <a:avLst>
                <a:gd name="adj" fmla="val 0"/>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00" y="3524151"/>
              <a:ext cx="4470400" cy="1231900"/>
            </a:xfrm>
            <a:prstGeom prst="rect">
              <a:avLst/>
            </a:prstGeom>
          </p:spPr>
        </p:pic>
        <p:sp>
          <p:nvSpPr>
            <p:cNvPr id="8" name="Textfeld 7"/>
            <p:cNvSpPr txBox="1"/>
            <p:nvPr/>
          </p:nvSpPr>
          <p:spPr>
            <a:xfrm>
              <a:off x="1003300" y="5055206"/>
              <a:ext cx="4470400" cy="523220"/>
            </a:xfrm>
            <a:prstGeom prst="rect">
              <a:avLst/>
            </a:prstGeom>
            <a:noFill/>
          </p:spPr>
          <p:txBody>
            <a:bodyPr wrap="square" rtlCol="0">
              <a:spAutoFit/>
            </a:bodyPr>
            <a:lstStyle/>
            <a:p>
              <a:pPr algn="ctr"/>
              <a:r>
                <a:rPr lang="de-DE" sz="2800" b="1" dirty="0">
                  <a:solidFill>
                    <a:srgbClr val="002060"/>
                  </a:solidFill>
                  <a:latin typeface="+mj-lt"/>
                </a:rPr>
                <a:t>www. arbeitswelten.at</a:t>
              </a:r>
            </a:p>
          </p:txBody>
        </p:sp>
        <p:sp>
          <p:nvSpPr>
            <p:cNvPr id="9" name="Textfeld 8"/>
            <p:cNvSpPr txBox="1"/>
            <p:nvPr/>
          </p:nvSpPr>
          <p:spPr>
            <a:xfrm>
              <a:off x="5799138" y="3471764"/>
              <a:ext cx="5381625" cy="1846659"/>
            </a:xfrm>
            <a:prstGeom prst="rect">
              <a:avLst/>
            </a:prstGeom>
            <a:noFill/>
          </p:spPr>
          <p:txBody>
            <a:bodyPr wrap="square" rtlCol="0">
              <a:spAutoFit/>
            </a:bodyPr>
            <a:lstStyle/>
            <a:p>
              <a:r>
                <a:rPr lang="de-DE" sz="2400" dirty="0">
                  <a:solidFill>
                    <a:srgbClr val="002060"/>
                  </a:solidFill>
                  <a:latin typeface="+mj-lt"/>
                </a:rPr>
                <a:t>Mag.(FH) Peter Rieder</a:t>
              </a:r>
            </a:p>
            <a:p>
              <a:r>
                <a:rPr lang="de-DE" sz="2400" dirty="0">
                  <a:solidFill>
                    <a:srgbClr val="002060"/>
                  </a:solidFill>
                  <a:latin typeface="+mj-lt"/>
                </a:rPr>
                <a:t>1210 Wien  I  </a:t>
              </a:r>
              <a:r>
                <a:rPr lang="de-DE" sz="2400" dirty="0" err="1">
                  <a:solidFill>
                    <a:srgbClr val="002060"/>
                  </a:solidFill>
                  <a:latin typeface="+mj-lt"/>
                </a:rPr>
                <a:t>Jeneweingasse</a:t>
              </a:r>
              <a:r>
                <a:rPr lang="de-DE" sz="2400" dirty="0">
                  <a:solidFill>
                    <a:srgbClr val="002060"/>
                  </a:solidFill>
                  <a:latin typeface="+mj-lt"/>
                </a:rPr>
                <a:t> 9</a:t>
              </a:r>
            </a:p>
            <a:p>
              <a:r>
                <a:rPr lang="de-DE" sz="2400" dirty="0">
                  <a:solidFill>
                    <a:srgbClr val="002060"/>
                  </a:solidFill>
                  <a:latin typeface="+mj-lt"/>
                </a:rPr>
                <a:t>0676 42 55 664</a:t>
              </a:r>
            </a:p>
            <a:p>
              <a:r>
                <a:rPr lang="de-DE" sz="2400" dirty="0">
                  <a:solidFill>
                    <a:srgbClr val="002060"/>
                  </a:solidFill>
                  <a:latin typeface="+mj-lt"/>
                </a:rPr>
                <a:t>kontakt@arbeitswelten.at</a:t>
              </a:r>
            </a:p>
            <a:p>
              <a:endParaRPr lang="de-DE" dirty="0">
                <a:solidFill>
                  <a:srgbClr val="002060"/>
                </a:solidFill>
                <a:latin typeface="+mj-lt"/>
              </a:endParaRPr>
            </a:p>
          </p:txBody>
        </p:sp>
        <p:pic>
          <p:nvPicPr>
            <p:cNvPr id="4098" name="Picture 2" descr="https://www.facebookbrand.com/img/fb-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87" y="5301060"/>
              <a:ext cx="377825" cy="3778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dn0.iconfinder.com/data/icons/social-flat-rounded-rects/512/twitter_letter-5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8550" y="5318423"/>
              <a:ext cx="378000" cy="37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vfm.de/fileadmin/redaktion/vfm.de/kooperation/kontakt/so_finden_sie_uns/xing_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812" y="5856287"/>
              <a:ext cx="378000" cy="3813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6305550" y="5301060"/>
              <a:ext cx="2108200" cy="369332"/>
            </a:xfrm>
            <a:prstGeom prst="rect">
              <a:avLst/>
            </a:prstGeom>
            <a:noFill/>
          </p:spPr>
          <p:txBody>
            <a:bodyPr wrap="square" rtlCol="0">
              <a:spAutoFit/>
            </a:bodyPr>
            <a:lstStyle/>
            <a:p>
              <a:r>
                <a:rPr lang="de-DE" dirty="0">
                  <a:latin typeface="+mj-lt"/>
                </a:rPr>
                <a:t>/arbeitswelten</a:t>
              </a:r>
            </a:p>
          </p:txBody>
        </p:sp>
        <p:sp>
          <p:nvSpPr>
            <p:cNvPr id="15" name="Textfeld 14"/>
            <p:cNvSpPr txBox="1"/>
            <p:nvPr/>
          </p:nvSpPr>
          <p:spPr>
            <a:xfrm>
              <a:off x="9156700" y="5301060"/>
              <a:ext cx="2108200" cy="369332"/>
            </a:xfrm>
            <a:prstGeom prst="rect">
              <a:avLst/>
            </a:prstGeom>
            <a:noFill/>
          </p:spPr>
          <p:txBody>
            <a:bodyPr wrap="square" rtlCol="0">
              <a:spAutoFit/>
            </a:bodyPr>
            <a:lstStyle/>
            <a:p>
              <a:r>
                <a:rPr lang="de-DE" dirty="0">
                  <a:latin typeface="+mj-lt"/>
                </a:rPr>
                <a:t>/</a:t>
              </a:r>
              <a:r>
                <a:rPr lang="de-DE" dirty="0" err="1">
                  <a:latin typeface="+mj-lt"/>
                </a:rPr>
                <a:t>arbeitsweltenAT</a:t>
              </a:r>
              <a:endParaRPr lang="de-DE" dirty="0">
                <a:latin typeface="+mj-lt"/>
              </a:endParaRPr>
            </a:p>
          </p:txBody>
        </p:sp>
        <p:sp>
          <p:nvSpPr>
            <p:cNvPr id="16" name="Textfeld 15"/>
            <p:cNvSpPr txBox="1"/>
            <p:nvPr/>
          </p:nvSpPr>
          <p:spPr>
            <a:xfrm>
              <a:off x="6305550" y="5850931"/>
              <a:ext cx="2298700" cy="369332"/>
            </a:xfrm>
            <a:prstGeom prst="rect">
              <a:avLst/>
            </a:prstGeom>
            <a:noFill/>
          </p:spPr>
          <p:txBody>
            <a:bodyPr wrap="square" rtlCol="0">
              <a:spAutoFit/>
            </a:bodyPr>
            <a:lstStyle/>
            <a:p>
              <a:r>
                <a:rPr lang="de-DE" dirty="0">
                  <a:latin typeface="+mj-lt"/>
                </a:rPr>
                <a:t>/</a:t>
              </a:r>
              <a:r>
                <a:rPr lang="de-DE" dirty="0" err="1">
                  <a:latin typeface="+mj-lt"/>
                </a:rPr>
                <a:t>profiles</a:t>
              </a:r>
              <a:r>
                <a:rPr lang="de-DE" dirty="0">
                  <a:latin typeface="+mj-lt"/>
                </a:rPr>
                <a:t>/</a:t>
              </a:r>
              <a:r>
                <a:rPr lang="de-DE" dirty="0" err="1">
                  <a:latin typeface="+mj-lt"/>
                </a:rPr>
                <a:t>Peter_Rieder</a:t>
              </a:r>
              <a:endParaRPr lang="de-DE" dirty="0">
                <a:latin typeface="+mj-lt"/>
              </a:endParaRPr>
            </a:p>
          </p:txBody>
        </p:sp>
        <p:sp>
          <p:nvSpPr>
            <p:cNvPr id="17" name="Textfeld 16"/>
            <p:cNvSpPr txBox="1"/>
            <p:nvPr/>
          </p:nvSpPr>
          <p:spPr>
            <a:xfrm>
              <a:off x="9156700" y="5850931"/>
              <a:ext cx="2354612" cy="369332"/>
            </a:xfrm>
            <a:prstGeom prst="rect">
              <a:avLst/>
            </a:prstGeom>
            <a:noFill/>
          </p:spPr>
          <p:txBody>
            <a:bodyPr wrap="square" rtlCol="0">
              <a:spAutoFit/>
            </a:bodyPr>
            <a:lstStyle/>
            <a:p>
              <a:r>
                <a:rPr lang="de-DE" dirty="0">
                  <a:latin typeface="+mj-lt"/>
                </a:rPr>
                <a:t>arbeitswelten.at/</a:t>
              </a:r>
              <a:r>
                <a:rPr lang="de-DE" dirty="0" err="1">
                  <a:latin typeface="+mj-lt"/>
                </a:rPr>
                <a:t>blog</a:t>
              </a:r>
              <a:endParaRPr lang="de-DE" dirty="0">
                <a:latin typeface="+mj-lt"/>
              </a:endParaRPr>
            </a:p>
          </p:txBody>
        </p:sp>
        <p:pic>
          <p:nvPicPr>
            <p:cNvPr id="4106" name="Picture 10" descr="http://brendanmitchell.files.wordpress.com/2009/03/blog-icon-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9112" y="5850931"/>
              <a:ext cx="378000" cy="37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980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b="1" dirty="0">
                <a:solidFill>
                  <a:srgbClr val="002060"/>
                </a:solidFill>
              </a:rPr>
              <a:t>Ich darf mich kurz vorstellen</a:t>
            </a:r>
          </a:p>
        </p:txBody>
      </p:sp>
      <p:sp>
        <p:nvSpPr>
          <p:cNvPr id="5" name="Inhaltsplatzhalter 4"/>
          <p:cNvSpPr>
            <a:spLocks noGrp="1"/>
          </p:cNvSpPr>
          <p:nvPr>
            <p:ph sz="half" idx="2"/>
          </p:nvPr>
        </p:nvSpPr>
        <p:spPr>
          <a:xfrm>
            <a:off x="2651125" y="2500313"/>
            <a:ext cx="6858000" cy="3582988"/>
          </a:xfrm>
        </p:spPr>
        <p:txBody>
          <a:bodyPr>
            <a:noAutofit/>
          </a:bodyPr>
          <a:lstStyle/>
          <a:p>
            <a:pPr>
              <a:spcBef>
                <a:spcPct val="0"/>
              </a:spcBef>
              <a:spcAft>
                <a:spcPts val="600"/>
              </a:spcAft>
            </a:pPr>
            <a:r>
              <a:rPr lang="de-AT" altLang="de-DE" sz="2400" dirty="0">
                <a:solidFill>
                  <a:srgbClr val="0F0F5D"/>
                </a:solidFill>
                <a:latin typeface="+mj-lt"/>
                <a:ea typeface="MS PGothic" panose="020B0600070205080204" pitchFamily="34" charset="-128"/>
              </a:rPr>
              <a:t>Gründer von Arbeitswelten Consulting</a:t>
            </a:r>
          </a:p>
          <a:p>
            <a:pPr>
              <a:spcBef>
                <a:spcPct val="0"/>
              </a:spcBef>
              <a:spcAft>
                <a:spcPts val="600"/>
              </a:spcAft>
            </a:pPr>
            <a:r>
              <a:rPr lang="de-AT" altLang="de-DE" sz="2400" dirty="0">
                <a:solidFill>
                  <a:srgbClr val="0F0F5D"/>
                </a:solidFill>
                <a:latin typeface="+mj-lt"/>
                <a:ea typeface="MS PGothic" panose="020B0600070205080204" pitchFamily="34" charset="-128"/>
              </a:rPr>
              <a:t>Lizenzierter Auditor für das Audit </a:t>
            </a:r>
            <a:r>
              <a:rPr lang="de-AT" altLang="de-DE" sz="2400" i="1" dirty="0">
                <a:solidFill>
                  <a:srgbClr val="0F0F5D"/>
                </a:solidFill>
                <a:latin typeface="+mj-lt"/>
                <a:ea typeface="MS PGothic" panose="020B0600070205080204" pitchFamily="34" charset="-128"/>
              </a:rPr>
              <a:t>berufundfamilie</a:t>
            </a:r>
            <a:r>
              <a:rPr lang="de-AT" altLang="de-DE" sz="2400" dirty="0">
                <a:solidFill>
                  <a:srgbClr val="0F0F5D"/>
                </a:solidFill>
                <a:latin typeface="+mj-lt"/>
                <a:ea typeface="MS PGothic" panose="020B0600070205080204" pitchFamily="34" charset="-128"/>
              </a:rPr>
              <a:t>, Audit </a:t>
            </a:r>
            <a:r>
              <a:rPr lang="de-AT" altLang="de-DE" sz="2400" i="1" dirty="0">
                <a:solidFill>
                  <a:srgbClr val="0F0F5D"/>
                </a:solidFill>
                <a:latin typeface="+mj-lt"/>
                <a:ea typeface="MS PGothic" panose="020B0600070205080204" pitchFamily="34" charset="-128"/>
              </a:rPr>
              <a:t>hochschuleundfamilie</a:t>
            </a:r>
            <a:r>
              <a:rPr lang="de-AT" altLang="de-DE" sz="2400" dirty="0">
                <a:solidFill>
                  <a:srgbClr val="0F0F5D"/>
                </a:solidFill>
                <a:latin typeface="+mj-lt"/>
                <a:ea typeface="MS PGothic" panose="020B0600070205080204" pitchFamily="34" charset="-128"/>
              </a:rPr>
              <a:t> und Audit </a:t>
            </a:r>
            <a:r>
              <a:rPr lang="de-AT" altLang="de-DE" sz="2400" i="1" dirty="0" err="1">
                <a:solidFill>
                  <a:srgbClr val="0F0F5D"/>
                </a:solidFill>
                <a:latin typeface="+mj-lt"/>
                <a:ea typeface="MS PGothic" panose="020B0600070205080204" pitchFamily="34" charset="-128"/>
              </a:rPr>
              <a:t>familienfreundlichegemeinde</a:t>
            </a:r>
            <a:endParaRPr lang="de-AT" altLang="de-DE" sz="2400" i="1" dirty="0">
              <a:solidFill>
                <a:srgbClr val="0F0F5D"/>
              </a:solidFill>
              <a:latin typeface="+mj-lt"/>
              <a:ea typeface="MS PGothic" panose="020B0600070205080204" pitchFamily="34" charset="-128"/>
            </a:endParaRPr>
          </a:p>
          <a:p>
            <a:pPr>
              <a:spcBef>
                <a:spcPct val="0"/>
              </a:spcBef>
              <a:spcAft>
                <a:spcPts val="600"/>
              </a:spcAft>
            </a:pPr>
            <a:r>
              <a:rPr lang="de-AT" altLang="de-DE" sz="2400" dirty="0">
                <a:solidFill>
                  <a:srgbClr val="0F0F5D"/>
                </a:solidFill>
                <a:latin typeface="+mj-lt"/>
                <a:ea typeface="MS PGothic" panose="020B0600070205080204" pitchFamily="34" charset="-128"/>
              </a:rPr>
              <a:t>Autor des Buches </a:t>
            </a:r>
            <a:r>
              <a:rPr lang="de-AT" altLang="de-DE" sz="2400" i="1" dirty="0">
                <a:solidFill>
                  <a:srgbClr val="0F0F5D"/>
                </a:solidFill>
                <a:latin typeface="+mj-lt"/>
                <a:ea typeface="MS PGothic" panose="020B0600070205080204" pitchFamily="34" charset="-128"/>
              </a:rPr>
              <a:t>„Familienfreundlichkeit im Betrieb“</a:t>
            </a:r>
          </a:p>
          <a:p>
            <a:pPr>
              <a:spcBef>
                <a:spcPct val="0"/>
              </a:spcBef>
              <a:spcAft>
                <a:spcPts val="600"/>
              </a:spcAft>
            </a:pPr>
            <a:r>
              <a:rPr lang="de-AT" altLang="de-DE" sz="2400" dirty="0">
                <a:solidFill>
                  <a:srgbClr val="0F0F5D"/>
                </a:solidFill>
                <a:latin typeface="+mj-lt"/>
                <a:ea typeface="MS PGothic" panose="020B0600070205080204" pitchFamily="34" charset="-128"/>
              </a:rPr>
              <a:t>Akkreditierter CSR-Expert und Mitglied der CSR Consultants Group der WKO</a:t>
            </a:r>
          </a:p>
          <a:p>
            <a:pPr>
              <a:spcBef>
                <a:spcPct val="0"/>
              </a:spcBef>
              <a:spcAft>
                <a:spcPts val="600"/>
              </a:spcAft>
            </a:pPr>
            <a:r>
              <a:rPr lang="de-AT" altLang="de-DE" sz="2400" dirty="0">
                <a:solidFill>
                  <a:srgbClr val="0F0F5D"/>
                </a:solidFill>
                <a:latin typeface="+mj-lt"/>
                <a:ea typeface="MS PGothic" panose="020B0600070205080204" pitchFamily="34" charset="-128"/>
              </a:rPr>
              <a:t>Erfinder des standardisierten Diversity Management Prozesses ZukunftVIELFALT®</a:t>
            </a:r>
          </a:p>
          <a:p>
            <a:pPr>
              <a:spcBef>
                <a:spcPct val="0"/>
              </a:spcBef>
              <a:spcAft>
                <a:spcPts val="600"/>
              </a:spcAft>
            </a:pPr>
            <a:r>
              <a:rPr lang="de-AT" altLang="de-DE" sz="2400" dirty="0">
                <a:solidFill>
                  <a:srgbClr val="0F0F5D"/>
                </a:solidFill>
                <a:latin typeface="+mj-lt"/>
                <a:ea typeface="MS PGothic" panose="020B0600070205080204" pitchFamily="34" charset="-128"/>
              </a:rPr>
              <a:t>Ausgebildeter Berufssprecher und Tauchlehrer</a:t>
            </a:r>
            <a:endParaRPr lang="de-DE" sz="2400" dirty="0">
              <a:latin typeface="+mj-lt"/>
            </a:endParaRPr>
          </a:p>
        </p:txBody>
      </p:sp>
      <p:pic>
        <p:nvPicPr>
          <p:cNvPr id="6" name="Grafik 20" descr="PeterRieder201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2" y="1379538"/>
            <a:ext cx="2386013"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8563" y="3577267"/>
            <a:ext cx="1428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p:nvSpPr>
        <p:spPr>
          <a:xfrm>
            <a:off x="2692401" y="1690688"/>
            <a:ext cx="5880100" cy="576262"/>
          </a:xfrm>
          <a:prstGeom prst="rect">
            <a:avLst/>
          </a:prstGeom>
          <a:solidFill>
            <a:srgbClr val="0F0F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de-AT" sz="2800" b="1" dirty="0">
                <a:latin typeface="+mj-lt"/>
              </a:rPr>
              <a:t>Mag.(FH) Peter Rieder</a:t>
            </a:r>
          </a:p>
        </p:txBody>
      </p:sp>
      <p:pic>
        <p:nvPicPr>
          <p:cNvPr id="9" name="Grafik 25" descr="billa-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58413" y="1329367"/>
            <a:ext cx="11191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26" descr="Merkur_Ihr_Markt_gr_19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40951" y="1889754"/>
            <a:ext cx="11953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32" descr="FHWien_Logo-201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99763" y="2335842"/>
            <a:ext cx="4778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33" descr="ÖAMTC.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158413" y="2310442"/>
            <a:ext cx="6048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34" descr="Kika_logo_4c.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83813" y="3361367"/>
            <a:ext cx="6159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35" descr="logo_Leiner.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860088" y="3361367"/>
            <a:ext cx="4175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294938" y="4231317"/>
            <a:ext cx="8699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4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188576" y="4820279"/>
            <a:ext cx="12890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1"/>
          <p:cNvSpPr txBox="1">
            <a:spLocks noChangeArrowheads="1"/>
          </p:cNvSpPr>
          <p:nvPr/>
        </p:nvSpPr>
        <p:spPr bwMode="auto">
          <a:xfrm rot="16200000">
            <a:off x="7739063" y="3241481"/>
            <a:ext cx="4300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Eurostile" panose="020B0704020202050204" pitchFamily="34" charset="0"/>
              </a:defRPr>
            </a:lvl1pPr>
            <a:lvl2pPr marL="742950" indent="-285750">
              <a:spcBef>
                <a:spcPct val="20000"/>
              </a:spcBef>
              <a:buChar char="–"/>
              <a:defRPr sz="2800">
                <a:solidFill>
                  <a:schemeClr val="tx1"/>
                </a:solidFill>
                <a:latin typeface="Eurostile" panose="020B0704020202050204" pitchFamily="34" charset="0"/>
              </a:defRPr>
            </a:lvl2pPr>
            <a:lvl3pPr marL="1143000" indent="-228600">
              <a:spcBef>
                <a:spcPct val="20000"/>
              </a:spcBef>
              <a:buChar char="•"/>
              <a:defRPr sz="2400">
                <a:solidFill>
                  <a:schemeClr val="tx1"/>
                </a:solidFill>
                <a:latin typeface="Eurostile" panose="020B0704020202050204" pitchFamily="34" charset="0"/>
              </a:defRPr>
            </a:lvl3pPr>
            <a:lvl4pPr marL="1600200" indent="-228600">
              <a:spcBef>
                <a:spcPct val="20000"/>
              </a:spcBef>
              <a:buChar char="–"/>
              <a:defRPr sz="2000">
                <a:solidFill>
                  <a:schemeClr val="tx1"/>
                </a:solidFill>
                <a:latin typeface="Eurostile" panose="020B0704020202050204" pitchFamily="34" charset="0"/>
              </a:defRPr>
            </a:lvl4pPr>
            <a:lvl5pPr marL="2057400" indent="-228600">
              <a:spcBef>
                <a:spcPct val="20000"/>
              </a:spcBef>
              <a:buChar char="»"/>
              <a:defRPr sz="2000">
                <a:solidFill>
                  <a:schemeClr val="tx1"/>
                </a:solidFill>
                <a:latin typeface="Eurostile" panose="020B0704020202050204" pitchFamily="34" charset="0"/>
              </a:defRPr>
            </a:lvl5pPr>
            <a:lvl6pPr marL="2514600" indent="-228600" eaLnBrk="0" fontAlgn="base" hangingPunct="0">
              <a:spcBef>
                <a:spcPct val="20000"/>
              </a:spcBef>
              <a:spcAft>
                <a:spcPct val="0"/>
              </a:spcAft>
              <a:buChar char="»"/>
              <a:defRPr sz="2000">
                <a:solidFill>
                  <a:schemeClr val="tx1"/>
                </a:solidFill>
                <a:latin typeface="Eurostile" panose="020B0704020202050204" pitchFamily="34" charset="0"/>
              </a:defRPr>
            </a:lvl6pPr>
            <a:lvl7pPr marL="2971800" indent="-228600" eaLnBrk="0" fontAlgn="base" hangingPunct="0">
              <a:spcBef>
                <a:spcPct val="20000"/>
              </a:spcBef>
              <a:spcAft>
                <a:spcPct val="0"/>
              </a:spcAft>
              <a:buChar char="»"/>
              <a:defRPr sz="2000">
                <a:solidFill>
                  <a:schemeClr val="tx1"/>
                </a:solidFill>
                <a:latin typeface="Eurostile" panose="020B0704020202050204" pitchFamily="34" charset="0"/>
              </a:defRPr>
            </a:lvl7pPr>
            <a:lvl8pPr marL="3429000" indent="-228600" eaLnBrk="0" fontAlgn="base" hangingPunct="0">
              <a:spcBef>
                <a:spcPct val="20000"/>
              </a:spcBef>
              <a:spcAft>
                <a:spcPct val="0"/>
              </a:spcAft>
              <a:buChar char="»"/>
              <a:defRPr sz="2000">
                <a:solidFill>
                  <a:schemeClr val="tx1"/>
                </a:solidFill>
                <a:latin typeface="Eurostile" panose="020B0704020202050204" pitchFamily="34" charset="0"/>
              </a:defRPr>
            </a:lvl8pPr>
            <a:lvl9pPr marL="3886200" indent="-228600" eaLnBrk="0" fontAlgn="base" hangingPunct="0">
              <a:spcBef>
                <a:spcPct val="20000"/>
              </a:spcBef>
              <a:spcAft>
                <a:spcPct val="0"/>
              </a:spcAft>
              <a:buChar char="»"/>
              <a:defRPr sz="2000">
                <a:solidFill>
                  <a:schemeClr val="tx1"/>
                </a:solidFill>
                <a:latin typeface="Eurostile" panose="020B0704020202050204" pitchFamily="34" charset="0"/>
              </a:defRPr>
            </a:lvl9pPr>
          </a:lstStyle>
          <a:p>
            <a:pPr algn="ctr" eaLnBrk="1" hangingPunct="1">
              <a:spcBef>
                <a:spcPct val="0"/>
              </a:spcBef>
              <a:buFontTx/>
              <a:buNone/>
            </a:pPr>
            <a:r>
              <a:rPr lang="de-DE" altLang="de-DE" sz="2000" dirty="0">
                <a:solidFill>
                  <a:srgbClr val="002060"/>
                </a:solidFill>
                <a:latin typeface="+mj-lt"/>
                <a:ea typeface="MS PGothic" panose="020B0600070205080204" pitchFamily="34" charset="-128"/>
              </a:rPr>
              <a:t>Einige Kunden und Kundinnen</a:t>
            </a:r>
          </a:p>
        </p:txBody>
      </p:sp>
      <p:pic>
        <p:nvPicPr>
          <p:cNvPr id="19" name="Grafik 23" descr="logo_rlb.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221913" y="3074029"/>
            <a:ext cx="10636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58413" y="5282242"/>
            <a:ext cx="1247775" cy="260242"/>
          </a:xfrm>
          <a:prstGeom prst="rect">
            <a:avLst/>
          </a:prstGeom>
        </p:spPr>
      </p:pic>
      <p:pic>
        <p:nvPicPr>
          <p:cNvPr id="4" name="Grafik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94938" y="5644084"/>
            <a:ext cx="1058862" cy="554844"/>
          </a:xfrm>
          <a:prstGeom prst="rect">
            <a:avLst/>
          </a:prstGeom>
        </p:spPr>
      </p:pic>
    </p:spTree>
    <p:extLst>
      <p:ext uri="{BB962C8B-B14F-4D97-AF65-F5344CB8AC3E}">
        <p14:creationId xmlns:p14="http://schemas.microsoft.com/office/powerpoint/2010/main" val="14758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hlinkClick r:id="rId3"/>
          </p:cNvPr>
          <p:cNvSpPr txBox="1">
            <a:spLocks/>
          </p:cNvSpPr>
          <p:nvPr/>
        </p:nvSpPr>
        <p:spPr>
          <a:xfrm>
            <a:off x="876300" y="1108075"/>
            <a:ext cx="10515600" cy="4645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6600" b="1" dirty="0">
                <a:solidFill>
                  <a:srgbClr val="002060"/>
                </a:solidFill>
              </a:rPr>
              <a:t>Ein kurzes Beispiel</a:t>
            </a:r>
          </a:p>
        </p:txBody>
      </p:sp>
    </p:spTree>
    <p:extLst>
      <p:ext uri="{BB962C8B-B14F-4D97-AF65-F5344CB8AC3E}">
        <p14:creationId xmlns:p14="http://schemas.microsoft.com/office/powerpoint/2010/main" val="146337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899023" y="2333685"/>
            <a:ext cx="6454777" cy="4524315"/>
          </a:xfrm>
          <a:prstGeom prst="rect">
            <a:avLst/>
          </a:prstGeom>
          <a:noFill/>
        </p:spPr>
        <p:txBody>
          <a:bodyPr wrap="square" rtlCol="0">
            <a:spAutoFit/>
          </a:bodyPr>
          <a:lstStyle/>
          <a:p>
            <a:r>
              <a:rPr lang="de-DE" sz="3200" dirty="0" err="1"/>
              <a:t>Unconscious</a:t>
            </a:r>
            <a:r>
              <a:rPr lang="de-DE" sz="3200" dirty="0"/>
              <a:t> Bias sind verhaltenswirksame Tendenzen in der Beurteilung von Menschen und Situationen, die auf unbewusste Wahrnehmungs- und Lernmechanismen zurückgehen.</a:t>
            </a:r>
          </a:p>
          <a:p>
            <a:endParaRPr lang="de-DE" sz="3200" dirty="0"/>
          </a:p>
          <a:p>
            <a:endParaRPr lang="de-DE" sz="3200" dirty="0"/>
          </a:p>
          <a:p>
            <a:endParaRPr lang="de-DE" sz="3200" dirty="0"/>
          </a:p>
        </p:txBody>
      </p:sp>
      <p:sp>
        <p:nvSpPr>
          <p:cNvPr id="3" name="Titel 2"/>
          <p:cNvSpPr>
            <a:spLocks noGrp="1"/>
          </p:cNvSpPr>
          <p:nvPr>
            <p:ph type="title"/>
          </p:nvPr>
        </p:nvSpPr>
        <p:spPr/>
        <p:txBody>
          <a:bodyPr/>
          <a:lstStyle/>
          <a:p>
            <a:r>
              <a:rPr lang="de-DE" b="1" dirty="0">
                <a:solidFill>
                  <a:srgbClr val="002060"/>
                </a:solidFill>
              </a:rPr>
              <a:t>Was ist „</a:t>
            </a:r>
            <a:r>
              <a:rPr lang="de-DE" b="1" dirty="0" err="1">
                <a:solidFill>
                  <a:srgbClr val="002060"/>
                </a:solidFill>
              </a:rPr>
              <a:t>Unconscious</a:t>
            </a:r>
            <a:r>
              <a:rPr lang="de-DE" b="1" dirty="0">
                <a:solidFill>
                  <a:srgbClr val="002060"/>
                </a:solidFill>
              </a:rPr>
              <a:t> Bias“?</a:t>
            </a:r>
          </a:p>
        </p:txBody>
      </p:sp>
      <p:pic>
        <p:nvPicPr>
          <p:cNvPr id="2050" name="Picture 2" descr="https://www.qub.ac.uk/sites/QueensGenderInitiative/News/Image1optional,539621,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4" y="1690687"/>
            <a:ext cx="3368675" cy="465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55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okross.com/wp-content/uploads/2014/01/brai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88" y="2819634"/>
            <a:ext cx="4991100" cy="3743325"/>
          </a:xfrm>
          <a:prstGeom prst="rect">
            <a:avLst/>
          </a:prstGeom>
          <a:noFill/>
          <a:extLst>
            <a:ext uri="{909E8E84-426E-40DD-AFC4-6F175D3DCCD1}">
              <a14:hiddenFill xmlns:a14="http://schemas.microsoft.com/office/drawing/2010/main">
                <a:solidFill>
                  <a:srgbClr val="FFFFFF"/>
                </a:solidFill>
              </a14:hiddenFill>
            </a:ext>
          </a:extLst>
        </p:spPr>
      </p:pic>
      <p:grpSp>
        <p:nvGrpSpPr>
          <p:cNvPr id="1030" name="Gruppieren 1029"/>
          <p:cNvGrpSpPr/>
          <p:nvPr/>
        </p:nvGrpSpPr>
        <p:grpSpPr>
          <a:xfrm>
            <a:off x="-14740" y="110691"/>
            <a:ext cx="12198748" cy="2291146"/>
            <a:chOff x="-14740" y="110691"/>
            <a:chExt cx="12198748" cy="2291146"/>
          </a:xfrm>
        </p:grpSpPr>
        <p:sp>
          <p:nvSpPr>
            <p:cNvPr id="9" name="Cube 8"/>
            <p:cNvSpPr/>
            <p:nvPr/>
          </p:nvSpPr>
          <p:spPr>
            <a:xfrm>
              <a:off x="-14740"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Cube 17"/>
            <p:cNvSpPr/>
            <p:nvPr/>
          </p:nvSpPr>
          <p:spPr>
            <a:xfrm>
              <a:off x="319420"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Cube 18"/>
            <p:cNvSpPr/>
            <p:nvPr/>
          </p:nvSpPr>
          <p:spPr>
            <a:xfrm>
              <a:off x="653580"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Cube 19"/>
            <p:cNvSpPr/>
            <p:nvPr/>
          </p:nvSpPr>
          <p:spPr>
            <a:xfrm>
              <a:off x="972837"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Cube 20"/>
            <p:cNvSpPr/>
            <p:nvPr/>
          </p:nvSpPr>
          <p:spPr>
            <a:xfrm>
              <a:off x="1310698"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Cube 21"/>
            <p:cNvSpPr/>
            <p:nvPr/>
          </p:nvSpPr>
          <p:spPr>
            <a:xfrm>
              <a:off x="1648559"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Cube 22"/>
            <p:cNvSpPr/>
            <p:nvPr/>
          </p:nvSpPr>
          <p:spPr>
            <a:xfrm>
              <a:off x="1956624"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Cube 23"/>
            <p:cNvSpPr/>
            <p:nvPr/>
          </p:nvSpPr>
          <p:spPr>
            <a:xfrm>
              <a:off x="2290784"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Cube 24"/>
            <p:cNvSpPr/>
            <p:nvPr/>
          </p:nvSpPr>
          <p:spPr>
            <a:xfrm>
              <a:off x="2624944"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Cube 25"/>
            <p:cNvSpPr/>
            <p:nvPr/>
          </p:nvSpPr>
          <p:spPr>
            <a:xfrm>
              <a:off x="2944201"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Cube 26"/>
            <p:cNvSpPr/>
            <p:nvPr/>
          </p:nvSpPr>
          <p:spPr>
            <a:xfrm>
              <a:off x="3282062"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Cube 27"/>
            <p:cNvSpPr/>
            <p:nvPr/>
          </p:nvSpPr>
          <p:spPr>
            <a:xfrm>
              <a:off x="3619923"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Cube 28"/>
            <p:cNvSpPr/>
            <p:nvPr/>
          </p:nvSpPr>
          <p:spPr>
            <a:xfrm>
              <a:off x="3964297"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Cube 29"/>
            <p:cNvSpPr/>
            <p:nvPr/>
          </p:nvSpPr>
          <p:spPr>
            <a:xfrm>
              <a:off x="4298457"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Cube 30"/>
            <p:cNvSpPr/>
            <p:nvPr/>
          </p:nvSpPr>
          <p:spPr>
            <a:xfrm>
              <a:off x="4632617"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Cube 31"/>
            <p:cNvSpPr/>
            <p:nvPr/>
          </p:nvSpPr>
          <p:spPr>
            <a:xfrm>
              <a:off x="4951874"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Cube 32"/>
            <p:cNvSpPr/>
            <p:nvPr/>
          </p:nvSpPr>
          <p:spPr>
            <a:xfrm>
              <a:off x="5289735"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Cube 33"/>
            <p:cNvSpPr/>
            <p:nvPr/>
          </p:nvSpPr>
          <p:spPr>
            <a:xfrm>
              <a:off x="5627596"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Cube 34"/>
            <p:cNvSpPr/>
            <p:nvPr/>
          </p:nvSpPr>
          <p:spPr>
            <a:xfrm>
              <a:off x="5935661"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Cube 35"/>
            <p:cNvSpPr/>
            <p:nvPr/>
          </p:nvSpPr>
          <p:spPr>
            <a:xfrm>
              <a:off x="6269821"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Cube 36"/>
            <p:cNvSpPr/>
            <p:nvPr/>
          </p:nvSpPr>
          <p:spPr>
            <a:xfrm>
              <a:off x="6603981"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Cube 37"/>
            <p:cNvSpPr/>
            <p:nvPr/>
          </p:nvSpPr>
          <p:spPr>
            <a:xfrm>
              <a:off x="6923238"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Cube 38"/>
            <p:cNvSpPr/>
            <p:nvPr/>
          </p:nvSpPr>
          <p:spPr>
            <a:xfrm>
              <a:off x="7261099"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Cube 39"/>
            <p:cNvSpPr/>
            <p:nvPr/>
          </p:nvSpPr>
          <p:spPr>
            <a:xfrm>
              <a:off x="7598960"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Cube 40"/>
            <p:cNvSpPr/>
            <p:nvPr/>
          </p:nvSpPr>
          <p:spPr>
            <a:xfrm>
              <a:off x="-14740"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Cube 41"/>
            <p:cNvSpPr/>
            <p:nvPr/>
          </p:nvSpPr>
          <p:spPr>
            <a:xfrm>
              <a:off x="319420"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Cube 42"/>
            <p:cNvSpPr/>
            <p:nvPr/>
          </p:nvSpPr>
          <p:spPr>
            <a:xfrm>
              <a:off x="653580"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Cube 43"/>
            <p:cNvSpPr/>
            <p:nvPr/>
          </p:nvSpPr>
          <p:spPr>
            <a:xfrm>
              <a:off x="972837"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Cube 44"/>
            <p:cNvSpPr/>
            <p:nvPr/>
          </p:nvSpPr>
          <p:spPr>
            <a:xfrm>
              <a:off x="1310698"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Cube 45"/>
            <p:cNvSpPr/>
            <p:nvPr/>
          </p:nvSpPr>
          <p:spPr>
            <a:xfrm>
              <a:off x="1648559"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Cube 46"/>
            <p:cNvSpPr/>
            <p:nvPr/>
          </p:nvSpPr>
          <p:spPr>
            <a:xfrm>
              <a:off x="1956624"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Cube 47"/>
            <p:cNvSpPr/>
            <p:nvPr/>
          </p:nvSpPr>
          <p:spPr>
            <a:xfrm>
              <a:off x="2290784"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Cube 48"/>
            <p:cNvSpPr/>
            <p:nvPr/>
          </p:nvSpPr>
          <p:spPr>
            <a:xfrm>
              <a:off x="2624944"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Cube 49"/>
            <p:cNvSpPr/>
            <p:nvPr/>
          </p:nvSpPr>
          <p:spPr>
            <a:xfrm>
              <a:off x="2944201"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Cube 50"/>
            <p:cNvSpPr/>
            <p:nvPr/>
          </p:nvSpPr>
          <p:spPr>
            <a:xfrm>
              <a:off x="3282062"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Cube 51"/>
            <p:cNvSpPr/>
            <p:nvPr/>
          </p:nvSpPr>
          <p:spPr>
            <a:xfrm>
              <a:off x="3619923"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Cube 52"/>
            <p:cNvSpPr/>
            <p:nvPr/>
          </p:nvSpPr>
          <p:spPr>
            <a:xfrm>
              <a:off x="3964297"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Cube 53"/>
            <p:cNvSpPr/>
            <p:nvPr/>
          </p:nvSpPr>
          <p:spPr>
            <a:xfrm>
              <a:off x="4298457"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Cube 54"/>
            <p:cNvSpPr/>
            <p:nvPr/>
          </p:nvSpPr>
          <p:spPr>
            <a:xfrm>
              <a:off x="4632617"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Cube 55"/>
            <p:cNvSpPr/>
            <p:nvPr/>
          </p:nvSpPr>
          <p:spPr>
            <a:xfrm>
              <a:off x="4951874"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Cube 56"/>
            <p:cNvSpPr/>
            <p:nvPr/>
          </p:nvSpPr>
          <p:spPr>
            <a:xfrm>
              <a:off x="5289735"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Cube 57"/>
            <p:cNvSpPr/>
            <p:nvPr/>
          </p:nvSpPr>
          <p:spPr>
            <a:xfrm>
              <a:off x="5627596"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Cube 58"/>
            <p:cNvSpPr/>
            <p:nvPr/>
          </p:nvSpPr>
          <p:spPr>
            <a:xfrm>
              <a:off x="5935661"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Cube 59"/>
            <p:cNvSpPr/>
            <p:nvPr/>
          </p:nvSpPr>
          <p:spPr>
            <a:xfrm>
              <a:off x="6269821"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Cube 60"/>
            <p:cNvSpPr/>
            <p:nvPr/>
          </p:nvSpPr>
          <p:spPr>
            <a:xfrm>
              <a:off x="6603981"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Cube 61"/>
            <p:cNvSpPr/>
            <p:nvPr/>
          </p:nvSpPr>
          <p:spPr>
            <a:xfrm>
              <a:off x="6923238"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Cube 62"/>
            <p:cNvSpPr/>
            <p:nvPr/>
          </p:nvSpPr>
          <p:spPr>
            <a:xfrm>
              <a:off x="7261099"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Cube 63"/>
            <p:cNvSpPr/>
            <p:nvPr/>
          </p:nvSpPr>
          <p:spPr>
            <a:xfrm>
              <a:off x="7598960"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Cube 64"/>
            <p:cNvSpPr/>
            <p:nvPr/>
          </p:nvSpPr>
          <p:spPr>
            <a:xfrm>
              <a:off x="-14740"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Cube 65"/>
            <p:cNvSpPr/>
            <p:nvPr/>
          </p:nvSpPr>
          <p:spPr>
            <a:xfrm>
              <a:off x="319420"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Cube 66"/>
            <p:cNvSpPr/>
            <p:nvPr/>
          </p:nvSpPr>
          <p:spPr>
            <a:xfrm>
              <a:off x="653580"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Cube 67"/>
            <p:cNvSpPr/>
            <p:nvPr/>
          </p:nvSpPr>
          <p:spPr>
            <a:xfrm>
              <a:off x="972837"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Cube 68"/>
            <p:cNvSpPr/>
            <p:nvPr/>
          </p:nvSpPr>
          <p:spPr>
            <a:xfrm>
              <a:off x="1310698"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Cube 69"/>
            <p:cNvSpPr/>
            <p:nvPr/>
          </p:nvSpPr>
          <p:spPr>
            <a:xfrm>
              <a:off x="1648559"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Cube 70"/>
            <p:cNvSpPr/>
            <p:nvPr/>
          </p:nvSpPr>
          <p:spPr>
            <a:xfrm>
              <a:off x="1956624"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Cube 71"/>
            <p:cNvSpPr/>
            <p:nvPr/>
          </p:nvSpPr>
          <p:spPr>
            <a:xfrm>
              <a:off x="2290784"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Cube 72"/>
            <p:cNvSpPr/>
            <p:nvPr/>
          </p:nvSpPr>
          <p:spPr>
            <a:xfrm>
              <a:off x="2624944"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Cube 73"/>
            <p:cNvSpPr/>
            <p:nvPr/>
          </p:nvSpPr>
          <p:spPr>
            <a:xfrm>
              <a:off x="2944201"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Cube 74"/>
            <p:cNvSpPr/>
            <p:nvPr/>
          </p:nvSpPr>
          <p:spPr>
            <a:xfrm>
              <a:off x="3282062"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Cube 75"/>
            <p:cNvSpPr/>
            <p:nvPr/>
          </p:nvSpPr>
          <p:spPr>
            <a:xfrm>
              <a:off x="3619923"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Cube 76"/>
            <p:cNvSpPr/>
            <p:nvPr/>
          </p:nvSpPr>
          <p:spPr>
            <a:xfrm>
              <a:off x="3964297"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Cube 77"/>
            <p:cNvSpPr/>
            <p:nvPr/>
          </p:nvSpPr>
          <p:spPr>
            <a:xfrm>
              <a:off x="4298457"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Cube 78"/>
            <p:cNvSpPr/>
            <p:nvPr/>
          </p:nvSpPr>
          <p:spPr>
            <a:xfrm>
              <a:off x="4632617"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Cube 79"/>
            <p:cNvSpPr/>
            <p:nvPr/>
          </p:nvSpPr>
          <p:spPr>
            <a:xfrm>
              <a:off x="4951874"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Cube 80"/>
            <p:cNvSpPr/>
            <p:nvPr/>
          </p:nvSpPr>
          <p:spPr>
            <a:xfrm>
              <a:off x="5289735"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Cube 81"/>
            <p:cNvSpPr/>
            <p:nvPr/>
          </p:nvSpPr>
          <p:spPr>
            <a:xfrm>
              <a:off x="5627596"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Cube 82"/>
            <p:cNvSpPr/>
            <p:nvPr/>
          </p:nvSpPr>
          <p:spPr>
            <a:xfrm>
              <a:off x="5935661"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Cube 83"/>
            <p:cNvSpPr/>
            <p:nvPr/>
          </p:nvSpPr>
          <p:spPr>
            <a:xfrm>
              <a:off x="6269821"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Cube 84"/>
            <p:cNvSpPr/>
            <p:nvPr/>
          </p:nvSpPr>
          <p:spPr>
            <a:xfrm>
              <a:off x="6603981"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Cube 85"/>
            <p:cNvSpPr/>
            <p:nvPr/>
          </p:nvSpPr>
          <p:spPr>
            <a:xfrm>
              <a:off x="6923238"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Cube 86"/>
            <p:cNvSpPr/>
            <p:nvPr/>
          </p:nvSpPr>
          <p:spPr>
            <a:xfrm>
              <a:off x="7261099"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Cube 87"/>
            <p:cNvSpPr/>
            <p:nvPr/>
          </p:nvSpPr>
          <p:spPr>
            <a:xfrm>
              <a:off x="7598960"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Cube 88"/>
            <p:cNvSpPr/>
            <p:nvPr/>
          </p:nvSpPr>
          <p:spPr>
            <a:xfrm>
              <a:off x="-14740"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Cube 89"/>
            <p:cNvSpPr/>
            <p:nvPr/>
          </p:nvSpPr>
          <p:spPr>
            <a:xfrm>
              <a:off x="319420"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Cube 90"/>
            <p:cNvSpPr/>
            <p:nvPr/>
          </p:nvSpPr>
          <p:spPr>
            <a:xfrm>
              <a:off x="653580"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Cube 91"/>
            <p:cNvSpPr/>
            <p:nvPr/>
          </p:nvSpPr>
          <p:spPr>
            <a:xfrm>
              <a:off x="972837"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Cube 92"/>
            <p:cNvSpPr/>
            <p:nvPr/>
          </p:nvSpPr>
          <p:spPr>
            <a:xfrm>
              <a:off x="1310698"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Cube 93"/>
            <p:cNvSpPr/>
            <p:nvPr/>
          </p:nvSpPr>
          <p:spPr>
            <a:xfrm>
              <a:off x="1648559"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Cube 94"/>
            <p:cNvSpPr/>
            <p:nvPr/>
          </p:nvSpPr>
          <p:spPr>
            <a:xfrm>
              <a:off x="1956624"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Cube 95"/>
            <p:cNvSpPr/>
            <p:nvPr/>
          </p:nvSpPr>
          <p:spPr>
            <a:xfrm>
              <a:off x="2290784"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Cube 96"/>
            <p:cNvSpPr/>
            <p:nvPr/>
          </p:nvSpPr>
          <p:spPr>
            <a:xfrm>
              <a:off x="2624944"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Cube 97"/>
            <p:cNvSpPr/>
            <p:nvPr/>
          </p:nvSpPr>
          <p:spPr>
            <a:xfrm>
              <a:off x="2944201"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Cube 98"/>
            <p:cNvSpPr/>
            <p:nvPr/>
          </p:nvSpPr>
          <p:spPr>
            <a:xfrm>
              <a:off x="3282062"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Cube 99"/>
            <p:cNvSpPr/>
            <p:nvPr/>
          </p:nvSpPr>
          <p:spPr>
            <a:xfrm>
              <a:off x="3619923"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Cube 100"/>
            <p:cNvSpPr/>
            <p:nvPr/>
          </p:nvSpPr>
          <p:spPr>
            <a:xfrm>
              <a:off x="3964297"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Cube 101"/>
            <p:cNvSpPr/>
            <p:nvPr/>
          </p:nvSpPr>
          <p:spPr>
            <a:xfrm>
              <a:off x="4298457"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Cube 102"/>
            <p:cNvSpPr/>
            <p:nvPr/>
          </p:nvSpPr>
          <p:spPr>
            <a:xfrm>
              <a:off x="4632617"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Cube 103"/>
            <p:cNvSpPr/>
            <p:nvPr/>
          </p:nvSpPr>
          <p:spPr>
            <a:xfrm>
              <a:off x="4951874"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Cube 104"/>
            <p:cNvSpPr/>
            <p:nvPr/>
          </p:nvSpPr>
          <p:spPr>
            <a:xfrm>
              <a:off x="5289735"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Cube 105"/>
            <p:cNvSpPr/>
            <p:nvPr/>
          </p:nvSpPr>
          <p:spPr>
            <a:xfrm>
              <a:off x="5627596"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Cube 106"/>
            <p:cNvSpPr/>
            <p:nvPr/>
          </p:nvSpPr>
          <p:spPr>
            <a:xfrm>
              <a:off x="5935661"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Cube 107"/>
            <p:cNvSpPr/>
            <p:nvPr/>
          </p:nvSpPr>
          <p:spPr>
            <a:xfrm>
              <a:off x="6269821"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Cube 108"/>
            <p:cNvSpPr/>
            <p:nvPr/>
          </p:nvSpPr>
          <p:spPr>
            <a:xfrm>
              <a:off x="6603981"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Cube 109"/>
            <p:cNvSpPr/>
            <p:nvPr/>
          </p:nvSpPr>
          <p:spPr>
            <a:xfrm>
              <a:off x="6923238"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Cube 110"/>
            <p:cNvSpPr/>
            <p:nvPr/>
          </p:nvSpPr>
          <p:spPr>
            <a:xfrm>
              <a:off x="7261099"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Cube 111"/>
            <p:cNvSpPr/>
            <p:nvPr/>
          </p:nvSpPr>
          <p:spPr>
            <a:xfrm>
              <a:off x="7598960"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Cube 112"/>
            <p:cNvSpPr/>
            <p:nvPr/>
          </p:nvSpPr>
          <p:spPr>
            <a:xfrm>
              <a:off x="-14740"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Cube 113"/>
            <p:cNvSpPr/>
            <p:nvPr/>
          </p:nvSpPr>
          <p:spPr>
            <a:xfrm>
              <a:off x="319420"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Cube 114"/>
            <p:cNvSpPr/>
            <p:nvPr/>
          </p:nvSpPr>
          <p:spPr>
            <a:xfrm>
              <a:off x="653580"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Cube 115"/>
            <p:cNvSpPr/>
            <p:nvPr/>
          </p:nvSpPr>
          <p:spPr>
            <a:xfrm>
              <a:off x="972837"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Cube 116"/>
            <p:cNvSpPr/>
            <p:nvPr/>
          </p:nvSpPr>
          <p:spPr>
            <a:xfrm>
              <a:off x="1310698"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Cube 117"/>
            <p:cNvSpPr/>
            <p:nvPr/>
          </p:nvSpPr>
          <p:spPr>
            <a:xfrm>
              <a:off x="1648559"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Cube 118"/>
            <p:cNvSpPr/>
            <p:nvPr/>
          </p:nvSpPr>
          <p:spPr>
            <a:xfrm>
              <a:off x="1956624"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Cube 119"/>
            <p:cNvSpPr/>
            <p:nvPr/>
          </p:nvSpPr>
          <p:spPr>
            <a:xfrm>
              <a:off x="2290784"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Cube 120"/>
            <p:cNvSpPr/>
            <p:nvPr/>
          </p:nvSpPr>
          <p:spPr>
            <a:xfrm>
              <a:off x="2624944"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Cube 121"/>
            <p:cNvSpPr/>
            <p:nvPr/>
          </p:nvSpPr>
          <p:spPr>
            <a:xfrm>
              <a:off x="2944201"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Cube 122"/>
            <p:cNvSpPr/>
            <p:nvPr/>
          </p:nvSpPr>
          <p:spPr>
            <a:xfrm>
              <a:off x="3282062"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Cube 123"/>
            <p:cNvSpPr/>
            <p:nvPr/>
          </p:nvSpPr>
          <p:spPr>
            <a:xfrm>
              <a:off x="3619923"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Cube 124"/>
            <p:cNvSpPr/>
            <p:nvPr/>
          </p:nvSpPr>
          <p:spPr>
            <a:xfrm>
              <a:off x="3964297"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Cube 125"/>
            <p:cNvSpPr/>
            <p:nvPr/>
          </p:nvSpPr>
          <p:spPr>
            <a:xfrm>
              <a:off x="4298457"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7" name="Cube 126"/>
            <p:cNvSpPr/>
            <p:nvPr/>
          </p:nvSpPr>
          <p:spPr>
            <a:xfrm>
              <a:off x="4632617"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Cube 127"/>
            <p:cNvSpPr/>
            <p:nvPr/>
          </p:nvSpPr>
          <p:spPr>
            <a:xfrm>
              <a:off x="4951874"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Cube 128"/>
            <p:cNvSpPr/>
            <p:nvPr/>
          </p:nvSpPr>
          <p:spPr>
            <a:xfrm>
              <a:off x="5289735"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0" name="Cube 129"/>
            <p:cNvSpPr/>
            <p:nvPr/>
          </p:nvSpPr>
          <p:spPr>
            <a:xfrm>
              <a:off x="5627596"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1" name="Cube 130"/>
            <p:cNvSpPr/>
            <p:nvPr/>
          </p:nvSpPr>
          <p:spPr>
            <a:xfrm>
              <a:off x="5935661"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Cube 131"/>
            <p:cNvSpPr/>
            <p:nvPr/>
          </p:nvSpPr>
          <p:spPr>
            <a:xfrm>
              <a:off x="6269821"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 name="Cube 132"/>
            <p:cNvSpPr/>
            <p:nvPr/>
          </p:nvSpPr>
          <p:spPr>
            <a:xfrm>
              <a:off x="6603981"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Cube 133"/>
            <p:cNvSpPr/>
            <p:nvPr/>
          </p:nvSpPr>
          <p:spPr>
            <a:xfrm>
              <a:off x="6923238"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5" name="Cube 134"/>
            <p:cNvSpPr/>
            <p:nvPr/>
          </p:nvSpPr>
          <p:spPr>
            <a:xfrm>
              <a:off x="7261099"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Cube 135"/>
            <p:cNvSpPr/>
            <p:nvPr/>
          </p:nvSpPr>
          <p:spPr>
            <a:xfrm>
              <a:off x="7598960"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7" name="Cube 136"/>
            <p:cNvSpPr/>
            <p:nvPr/>
          </p:nvSpPr>
          <p:spPr>
            <a:xfrm>
              <a:off x="-14740"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8" name="Cube 137"/>
            <p:cNvSpPr/>
            <p:nvPr/>
          </p:nvSpPr>
          <p:spPr>
            <a:xfrm>
              <a:off x="319420"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9" name="Cube 138"/>
            <p:cNvSpPr/>
            <p:nvPr/>
          </p:nvSpPr>
          <p:spPr>
            <a:xfrm>
              <a:off x="653580"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Cube 139"/>
            <p:cNvSpPr/>
            <p:nvPr/>
          </p:nvSpPr>
          <p:spPr>
            <a:xfrm>
              <a:off x="972837"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1" name="Cube 140"/>
            <p:cNvSpPr/>
            <p:nvPr/>
          </p:nvSpPr>
          <p:spPr>
            <a:xfrm>
              <a:off x="1310698"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2" name="Cube 141"/>
            <p:cNvSpPr/>
            <p:nvPr/>
          </p:nvSpPr>
          <p:spPr>
            <a:xfrm>
              <a:off x="1648559"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 name="Cube 142"/>
            <p:cNvSpPr/>
            <p:nvPr/>
          </p:nvSpPr>
          <p:spPr>
            <a:xfrm>
              <a:off x="1956624"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4" name="Cube 143"/>
            <p:cNvSpPr/>
            <p:nvPr/>
          </p:nvSpPr>
          <p:spPr>
            <a:xfrm>
              <a:off x="2290784"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5" name="Cube 144"/>
            <p:cNvSpPr/>
            <p:nvPr/>
          </p:nvSpPr>
          <p:spPr>
            <a:xfrm>
              <a:off x="2624944"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Cube 145"/>
            <p:cNvSpPr/>
            <p:nvPr/>
          </p:nvSpPr>
          <p:spPr>
            <a:xfrm>
              <a:off x="2944201"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7" name="Cube 146"/>
            <p:cNvSpPr/>
            <p:nvPr/>
          </p:nvSpPr>
          <p:spPr>
            <a:xfrm>
              <a:off x="3282062"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Cube 147"/>
            <p:cNvSpPr/>
            <p:nvPr/>
          </p:nvSpPr>
          <p:spPr>
            <a:xfrm>
              <a:off x="3619923"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Cube 148"/>
            <p:cNvSpPr/>
            <p:nvPr/>
          </p:nvSpPr>
          <p:spPr>
            <a:xfrm>
              <a:off x="3964297"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Cube 149"/>
            <p:cNvSpPr/>
            <p:nvPr/>
          </p:nvSpPr>
          <p:spPr>
            <a:xfrm>
              <a:off x="4298457"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Cube 150"/>
            <p:cNvSpPr/>
            <p:nvPr/>
          </p:nvSpPr>
          <p:spPr>
            <a:xfrm>
              <a:off x="4632617"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Cube 151"/>
            <p:cNvSpPr/>
            <p:nvPr/>
          </p:nvSpPr>
          <p:spPr>
            <a:xfrm>
              <a:off x="4951874"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Cube 152"/>
            <p:cNvSpPr/>
            <p:nvPr/>
          </p:nvSpPr>
          <p:spPr>
            <a:xfrm>
              <a:off x="5289735"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Cube 153"/>
            <p:cNvSpPr/>
            <p:nvPr/>
          </p:nvSpPr>
          <p:spPr>
            <a:xfrm>
              <a:off x="5627596"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Cube 154"/>
            <p:cNvSpPr/>
            <p:nvPr/>
          </p:nvSpPr>
          <p:spPr>
            <a:xfrm>
              <a:off x="5935661"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Cube 155"/>
            <p:cNvSpPr/>
            <p:nvPr/>
          </p:nvSpPr>
          <p:spPr>
            <a:xfrm>
              <a:off x="6269821"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Cube 156"/>
            <p:cNvSpPr/>
            <p:nvPr/>
          </p:nvSpPr>
          <p:spPr>
            <a:xfrm>
              <a:off x="6603981"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Cube 157"/>
            <p:cNvSpPr/>
            <p:nvPr/>
          </p:nvSpPr>
          <p:spPr>
            <a:xfrm>
              <a:off x="6923238"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Cube 158"/>
            <p:cNvSpPr/>
            <p:nvPr/>
          </p:nvSpPr>
          <p:spPr>
            <a:xfrm>
              <a:off x="7261099"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Cube 159"/>
            <p:cNvSpPr/>
            <p:nvPr/>
          </p:nvSpPr>
          <p:spPr>
            <a:xfrm>
              <a:off x="7598960"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Cube 160"/>
            <p:cNvSpPr/>
            <p:nvPr/>
          </p:nvSpPr>
          <p:spPr>
            <a:xfrm>
              <a:off x="-14740"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Cube 161"/>
            <p:cNvSpPr/>
            <p:nvPr/>
          </p:nvSpPr>
          <p:spPr>
            <a:xfrm>
              <a:off x="319420"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Cube 162"/>
            <p:cNvSpPr/>
            <p:nvPr/>
          </p:nvSpPr>
          <p:spPr>
            <a:xfrm>
              <a:off x="653580"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Cube 163"/>
            <p:cNvSpPr/>
            <p:nvPr/>
          </p:nvSpPr>
          <p:spPr>
            <a:xfrm>
              <a:off x="972837"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Cube 164"/>
            <p:cNvSpPr/>
            <p:nvPr/>
          </p:nvSpPr>
          <p:spPr>
            <a:xfrm>
              <a:off x="1310698"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Cube 165"/>
            <p:cNvSpPr/>
            <p:nvPr/>
          </p:nvSpPr>
          <p:spPr>
            <a:xfrm>
              <a:off x="1648559"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Cube 166"/>
            <p:cNvSpPr/>
            <p:nvPr/>
          </p:nvSpPr>
          <p:spPr>
            <a:xfrm>
              <a:off x="1956624"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Cube 167"/>
            <p:cNvSpPr/>
            <p:nvPr/>
          </p:nvSpPr>
          <p:spPr>
            <a:xfrm>
              <a:off x="2290784"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Cube 168"/>
            <p:cNvSpPr/>
            <p:nvPr/>
          </p:nvSpPr>
          <p:spPr>
            <a:xfrm>
              <a:off x="2624944"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Cube 169"/>
            <p:cNvSpPr/>
            <p:nvPr/>
          </p:nvSpPr>
          <p:spPr>
            <a:xfrm>
              <a:off x="2944201"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Cube 170"/>
            <p:cNvSpPr/>
            <p:nvPr/>
          </p:nvSpPr>
          <p:spPr>
            <a:xfrm>
              <a:off x="3282062"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Cube 171"/>
            <p:cNvSpPr/>
            <p:nvPr/>
          </p:nvSpPr>
          <p:spPr>
            <a:xfrm>
              <a:off x="3619923"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3" name="Cube 172"/>
            <p:cNvSpPr/>
            <p:nvPr/>
          </p:nvSpPr>
          <p:spPr>
            <a:xfrm>
              <a:off x="3964297"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4" name="Cube 173"/>
            <p:cNvSpPr/>
            <p:nvPr/>
          </p:nvSpPr>
          <p:spPr>
            <a:xfrm>
              <a:off x="4298457"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5" name="Cube 174"/>
            <p:cNvSpPr/>
            <p:nvPr/>
          </p:nvSpPr>
          <p:spPr>
            <a:xfrm>
              <a:off x="4632617"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6" name="Cube 175"/>
            <p:cNvSpPr/>
            <p:nvPr/>
          </p:nvSpPr>
          <p:spPr>
            <a:xfrm>
              <a:off x="4951874"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7" name="Cube 176"/>
            <p:cNvSpPr/>
            <p:nvPr/>
          </p:nvSpPr>
          <p:spPr>
            <a:xfrm>
              <a:off x="5289735"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Cube 177"/>
            <p:cNvSpPr/>
            <p:nvPr/>
          </p:nvSpPr>
          <p:spPr>
            <a:xfrm>
              <a:off x="5627596"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Cube 178"/>
            <p:cNvSpPr/>
            <p:nvPr/>
          </p:nvSpPr>
          <p:spPr>
            <a:xfrm>
              <a:off x="5935661"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Cube 179"/>
            <p:cNvSpPr/>
            <p:nvPr/>
          </p:nvSpPr>
          <p:spPr>
            <a:xfrm>
              <a:off x="6269821"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Cube 180"/>
            <p:cNvSpPr/>
            <p:nvPr/>
          </p:nvSpPr>
          <p:spPr>
            <a:xfrm>
              <a:off x="6603981"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Cube 181"/>
            <p:cNvSpPr/>
            <p:nvPr/>
          </p:nvSpPr>
          <p:spPr>
            <a:xfrm>
              <a:off x="6923238"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Cube 182"/>
            <p:cNvSpPr/>
            <p:nvPr/>
          </p:nvSpPr>
          <p:spPr>
            <a:xfrm>
              <a:off x="7261099"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Cube 183"/>
            <p:cNvSpPr/>
            <p:nvPr/>
          </p:nvSpPr>
          <p:spPr>
            <a:xfrm>
              <a:off x="7598960"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Cube 184"/>
            <p:cNvSpPr/>
            <p:nvPr/>
          </p:nvSpPr>
          <p:spPr>
            <a:xfrm>
              <a:off x="-14740"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Cube 185"/>
            <p:cNvSpPr/>
            <p:nvPr/>
          </p:nvSpPr>
          <p:spPr>
            <a:xfrm>
              <a:off x="319420"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Cube 186"/>
            <p:cNvSpPr/>
            <p:nvPr/>
          </p:nvSpPr>
          <p:spPr>
            <a:xfrm>
              <a:off x="653580"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Cube 187"/>
            <p:cNvSpPr/>
            <p:nvPr/>
          </p:nvSpPr>
          <p:spPr>
            <a:xfrm>
              <a:off x="972837"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Cube 188"/>
            <p:cNvSpPr/>
            <p:nvPr/>
          </p:nvSpPr>
          <p:spPr>
            <a:xfrm>
              <a:off x="1310698"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Cube 189"/>
            <p:cNvSpPr/>
            <p:nvPr/>
          </p:nvSpPr>
          <p:spPr>
            <a:xfrm>
              <a:off x="1648559"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Cube 190"/>
            <p:cNvSpPr/>
            <p:nvPr/>
          </p:nvSpPr>
          <p:spPr>
            <a:xfrm>
              <a:off x="1956624"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Cube 191"/>
            <p:cNvSpPr/>
            <p:nvPr/>
          </p:nvSpPr>
          <p:spPr>
            <a:xfrm>
              <a:off x="2290784"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Cube 192"/>
            <p:cNvSpPr/>
            <p:nvPr/>
          </p:nvSpPr>
          <p:spPr>
            <a:xfrm>
              <a:off x="2624944"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 name="Cube 193"/>
            <p:cNvSpPr/>
            <p:nvPr/>
          </p:nvSpPr>
          <p:spPr>
            <a:xfrm>
              <a:off x="2944201"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5" name="Cube 194"/>
            <p:cNvSpPr/>
            <p:nvPr/>
          </p:nvSpPr>
          <p:spPr>
            <a:xfrm>
              <a:off x="3282062"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Cube 195"/>
            <p:cNvSpPr/>
            <p:nvPr/>
          </p:nvSpPr>
          <p:spPr>
            <a:xfrm>
              <a:off x="3619923"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7" name="Cube 196"/>
            <p:cNvSpPr/>
            <p:nvPr/>
          </p:nvSpPr>
          <p:spPr>
            <a:xfrm>
              <a:off x="3964297"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Cube 197"/>
            <p:cNvSpPr/>
            <p:nvPr/>
          </p:nvSpPr>
          <p:spPr>
            <a:xfrm>
              <a:off x="4298457"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Cube 198"/>
            <p:cNvSpPr/>
            <p:nvPr/>
          </p:nvSpPr>
          <p:spPr>
            <a:xfrm>
              <a:off x="4632617"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Cube 199"/>
            <p:cNvSpPr/>
            <p:nvPr/>
          </p:nvSpPr>
          <p:spPr>
            <a:xfrm>
              <a:off x="4951874"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Cube 200"/>
            <p:cNvSpPr/>
            <p:nvPr/>
          </p:nvSpPr>
          <p:spPr>
            <a:xfrm>
              <a:off x="5289735"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Cube 201"/>
            <p:cNvSpPr/>
            <p:nvPr/>
          </p:nvSpPr>
          <p:spPr>
            <a:xfrm>
              <a:off x="5627596"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Cube 202"/>
            <p:cNvSpPr/>
            <p:nvPr/>
          </p:nvSpPr>
          <p:spPr>
            <a:xfrm>
              <a:off x="5935661"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Cube 203"/>
            <p:cNvSpPr/>
            <p:nvPr/>
          </p:nvSpPr>
          <p:spPr>
            <a:xfrm>
              <a:off x="6269821"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Cube 204"/>
            <p:cNvSpPr/>
            <p:nvPr/>
          </p:nvSpPr>
          <p:spPr>
            <a:xfrm>
              <a:off x="6603981"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Cube 205"/>
            <p:cNvSpPr/>
            <p:nvPr/>
          </p:nvSpPr>
          <p:spPr>
            <a:xfrm>
              <a:off x="6923238"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Cube 206"/>
            <p:cNvSpPr/>
            <p:nvPr/>
          </p:nvSpPr>
          <p:spPr>
            <a:xfrm>
              <a:off x="7261099"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Cube 207"/>
            <p:cNvSpPr/>
            <p:nvPr/>
          </p:nvSpPr>
          <p:spPr>
            <a:xfrm>
              <a:off x="7598960"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4" name="Cube 473"/>
            <p:cNvSpPr/>
            <p:nvPr/>
          </p:nvSpPr>
          <p:spPr>
            <a:xfrm>
              <a:off x="7943426"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5" name="Cube 474"/>
            <p:cNvSpPr/>
            <p:nvPr/>
          </p:nvSpPr>
          <p:spPr>
            <a:xfrm>
              <a:off x="8281287"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6" name="Cube 475"/>
            <p:cNvSpPr/>
            <p:nvPr/>
          </p:nvSpPr>
          <p:spPr>
            <a:xfrm>
              <a:off x="8625661"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7" name="Cube 476"/>
            <p:cNvSpPr/>
            <p:nvPr/>
          </p:nvSpPr>
          <p:spPr>
            <a:xfrm>
              <a:off x="8959821"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8" name="Cube 477"/>
            <p:cNvSpPr/>
            <p:nvPr/>
          </p:nvSpPr>
          <p:spPr>
            <a:xfrm>
              <a:off x="9293981"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9" name="Cube 478"/>
            <p:cNvSpPr/>
            <p:nvPr/>
          </p:nvSpPr>
          <p:spPr>
            <a:xfrm>
              <a:off x="9613238"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0" name="Cube 479"/>
            <p:cNvSpPr/>
            <p:nvPr/>
          </p:nvSpPr>
          <p:spPr>
            <a:xfrm>
              <a:off x="9951099"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1" name="Cube 480"/>
            <p:cNvSpPr/>
            <p:nvPr/>
          </p:nvSpPr>
          <p:spPr>
            <a:xfrm>
              <a:off x="10288960"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2" name="Cube 481"/>
            <p:cNvSpPr/>
            <p:nvPr/>
          </p:nvSpPr>
          <p:spPr>
            <a:xfrm>
              <a:off x="10597025"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3" name="Cube 482"/>
            <p:cNvSpPr/>
            <p:nvPr/>
          </p:nvSpPr>
          <p:spPr>
            <a:xfrm>
              <a:off x="10931185"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4" name="Cube 483"/>
            <p:cNvSpPr/>
            <p:nvPr/>
          </p:nvSpPr>
          <p:spPr>
            <a:xfrm>
              <a:off x="11265345"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5" name="Cube 484"/>
            <p:cNvSpPr/>
            <p:nvPr/>
          </p:nvSpPr>
          <p:spPr>
            <a:xfrm>
              <a:off x="11584602"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6" name="Cube 485"/>
            <p:cNvSpPr/>
            <p:nvPr/>
          </p:nvSpPr>
          <p:spPr>
            <a:xfrm>
              <a:off x="11922463" y="11069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8" name="Cube 487"/>
            <p:cNvSpPr/>
            <p:nvPr/>
          </p:nvSpPr>
          <p:spPr>
            <a:xfrm>
              <a:off x="7943426"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9" name="Cube 488"/>
            <p:cNvSpPr/>
            <p:nvPr/>
          </p:nvSpPr>
          <p:spPr>
            <a:xfrm>
              <a:off x="8281287"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0" name="Cube 489"/>
            <p:cNvSpPr/>
            <p:nvPr/>
          </p:nvSpPr>
          <p:spPr>
            <a:xfrm>
              <a:off x="8625661"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1" name="Cube 490"/>
            <p:cNvSpPr/>
            <p:nvPr/>
          </p:nvSpPr>
          <p:spPr>
            <a:xfrm>
              <a:off x="8959821"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2" name="Cube 491"/>
            <p:cNvSpPr/>
            <p:nvPr/>
          </p:nvSpPr>
          <p:spPr>
            <a:xfrm>
              <a:off x="9293981"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3" name="Cube 492"/>
            <p:cNvSpPr/>
            <p:nvPr/>
          </p:nvSpPr>
          <p:spPr>
            <a:xfrm>
              <a:off x="9613238"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4" name="Cube 493"/>
            <p:cNvSpPr/>
            <p:nvPr/>
          </p:nvSpPr>
          <p:spPr>
            <a:xfrm>
              <a:off x="9951099"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5" name="Cube 494"/>
            <p:cNvSpPr/>
            <p:nvPr/>
          </p:nvSpPr>
          <p:spPr>
            <a:xfrm>
              <a:off x="10288960"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6" name="Cube 495"/>
            <p:cNvSpPr/>
            <p:nvPr/>
          </p:nvSpPr>
          <p:spPr>
            <a:xfrm>
              <a:off x="10597025"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7" name="Cube 496"/>
            <p:cNvSpPr/>
            <p:nvPr/>
          </p:nvSpPr>
          <p:spPr>
            <a:xfrm>
              <a:off x="10931185"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8" name="Cube 497"/>
            <p:cNvSpPr/>
            <p:nvPr/>
          </p:nvSpPr>
          <p:spPr>
            <a:xfrm>
              <a:off x="11265345"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9" name="Cube 498"/>
            <p:cNvSpPr/>
            <p:nvPr/>
          </p:nvSpPr>
          <p:spPr>
            <a:xfrm>
              <a:off x="11584602"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0" name="Cube 499"/>
            <p:cNvSpPr/>
            <p:nvPr/>
          </p:nvSpPr>
          <p:spPr>
            <a:xfrm>
              <a:off x="11922463" y="40077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2" name="Cube 501"/>
            <p:cNvSpPr/>
            <p:nvPr/>
          </p:nvSpPr>
          <p:spPr>
            <a:xfrm>
              <a:off x="7943426"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3" name="Cube 502"/>
            <p:cNvSpPr/>
            <p:nvPr/>
          </p:nvSpPr>
          <p:spPr>
            <a:xfrm>
              <a:off x="8281287"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4" name="Cube 503"/>
            <p:cNvSpPr/>
            <p:nvPr/>
          </p:nvSpPr>
          <p:spPr>
            <a:xfrm>
              <a:off x="8625661"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5" name="Cube 504"/>
            <p:cNvSpPr/>
            <p:nvPr/>
          </p:nvSpPr>
          <p:spPr>
            <a:xfrm>
              <a:off x="8959821"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6" name="Cube 505"/>
            <p:cNvSpPr/>
            <p:nvPr/>
          </p:nvSpPr>
          <p:spPr>
            <a:xfrm>
              <a:off x="9293981"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7" name="Cube 506"/>
            <p:cNvSpPr/>
            <p:nvPr/>
          </p:nvSpPr>
          <p:spPr>
            <a:xfrm>
              <a:off x="9613238"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8" name="Cube 507"/>
            <p:cNvSpPr/>
            <p:nvPr/>
          </p:nvSpPr>
          <p:spPr>
            <a:xfrm>
              <a:off x="9951099"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9" name="Cube 508"/>
            <p:cNvSpPr/>
            <p:nvPr/>
          </p:nvSpPr>
          <p:spPr>
            <a:xfrm>
              <a:off x="10288960"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0" name="Cube 509"/>
            <p:cNvSpPr/>
            <p:nvPr/>
          </p:nvSpPr>
          <p:spPr>
            <a:xfrm>
              <a:off x="10597025"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1" name="Cube 510"/>
            <p:cNvSpPr/>
            <p:nvPr/>
          </p:nvSpPr>
          <p:spPr>
            <a:xfrm>
              <a:off x="10931185"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2" name="Cube 511"/>
            <p:cNvSpPr/>
            <p:nvPr/>
          </p:nvSpPr>
          <p:spPr>
            <a:xfrm>
              <a:off x="11265345"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3" name="Cube 512"/>
            <p:cNvSpPr/>
            <p:nvPr/>
          </p:nvSpPr>
          <p:spPr>
            <a:xfrm>
              <a:off x="11584602"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4" name="Cube 513"/>
            <p:cNvSpPr/>
            <p:nvPr/>
          </p:nvSpPr>
          <p:spPr>
            <a:xfrm>
              <a:off x="11922463" y="70042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6" name="Cube 515"/>
            <p:cNvSpPr/>
            <p:nvPr/>
          </p:nvSpPr>
          <p:spPr>
            <a:xfrm>
              <a:off x="7943426"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7" name="Cube 516"/>
            <p:cNvSpPr/>
            <p:nvPr/>
          </p:nvSpPr>
          <p:spPr>
            <a:xfrm>
              <a:off x="8281287"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8" name="Cube 517"/>
            <p:cNvSpPr/>
            <p:nvPr/>
          </p:nvSpPr>
          <p:spPr>
            <a:xfrm>
              <a:off x="8625661"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9" name="Cube 518"/>
            <p:cNvSpPr/>
            <p:nvPr/>
          </p:nvSpPr>
          <p:spPr>
            <a:xfrm>
              <a:off x="8959821"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0" name="Cube 519"/>
            <p:cNvSpPr/>
            <p:nvPr/>
          </p:nvSpPr>
          <p:spPr>
            <a:xfrm>
              <a:off x="9293981"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1" name="Cube 520"/>
            <p:cNvSpPr/>
            <p:nvPr/>
          </p:nvSpPr>
          <p:spPr>
            <a:xfrm>
              <a:off x="9613238"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2" name="Cube 521"/>
            <p:cNvSpPr/>
            <p:nvPr/>
          </p:nvSpPr>
          <p:spPr>
            <a:xfrm>
              <a:off x="9951099"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3" name="Cube 522"/>
            <p:cNvSpPr/>
            <p:nvPr/>
          </p:nvSpPr>
          <p:spPr>
            <a:xfrm>
              <a:off x="10288960"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4" name="Cube 523"/>
            <p:cNvSpPr/>
            <p:nvPr/>
          </p:nvSpPr>
          <p:spPr>
            <a:xfrm>
              <a:off x="10597025"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5" name="Cube 524"/>
            <p:cNvSpPr/>
            <p:nvPr/>
          </p:nvSpPr>
          <p:spPr>
            <a:xfrm>
              <a:off x="10931185"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6" name="Cube 525"/>
            <p:cNvSpPr/>
            <p:nvPr/>
          </p:nvSpPr>
          <p:spPr>
            <a:xfrm>
              <a:off x="11265345"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7" name="Cube 526"/>
            <p:cNvSpPr/>
            <p:nvPr/>
          </p:nvSpPr>
          <p:spPr>
            <a:xfrm>
              <a:off x="11584602"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8" name="Cube 527"/>
            <p:cNvSpPr/>
            <p:nvPr/>
          </p:nvSpPr>
          <p:spPr>
            <a:xfrm>
              <a:off x="11922463" y="99050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0" name="Cube 529"/>
            <p:cNvSpPr/>
            <p:nvPr/>
          </p:nvSpPr>
          <p:spPr>
            <a:xfrm>
              <a:off x="7943426"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1" name="Cube 530"/>
            <p:cNvSpPr/>
            <p:nvPr/>
          </p:nvSpPr>
          <p:spPr>
            <a:xfrm>
              <a:off x="8281287"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2" name="Cube 531"/>
            <p:cNvSpPr/>
            <p:nvPr/>
          </p:nvSpPr>
          <p:spPr>
            <a:xfrm>
              <a:off x="8625661"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3" name="Cube 532"/>
            <p:cNvSpPr/>
            <p:nvPr/>
          </p:nvSpPr>
          <p:spPr>
            <a:xfrm>
              <a:off x="8959821"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4" name="Cube 533"/>
            <p:cNvSpPr/>
            <p:nvPr/>
          </p:nvSpPr>
          <p:spPr>
            <a:xfrm>
              <a:off x="9293981"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5" name="Cube 534"/>
            <p:cNvSpPr/>
            <p:nvPr/>
          </p:nvSpPr>
          <p:spPr>
            <a:xfrm>
              <a:off x="9613238"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6" name="Cube 535"/>
            <p:cNvSpPr/>
            <p:nvPr/>
          </p:nvSpPr>
          <p:spPr>
            <a:xfrm>
              <a:off x="9951099"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7" name="Cube 536"/>
            <p:cNvSpPr/>
            <p:nvPr/>
          </p:nvSpPr>
          <p:spPr>
            <a:xfrm>
              <a:off x="10288960"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8" name="Cube 537"/>
            <p:cNvSpPr/>
            <p:nvPr/>
          </p:nvSpPr>
          <p:spPr>
            <a:xfrm>
              <a:off x="10597025"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9" name="Cube 538"/>
            <p:cNvSpPr/>
            <p:nvPr/>
          </p:nvSpPr>
          <p:spPr>
            <a:xfrm>
              <a:off x="10931185"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0" name="Cube 539"/>
            <p:cNvSpPr/>
            <p:nvPr/>
          </p:nvSpPr>
          <p:spPr>
            <a:xfrm>
              <a:off x="11265345"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1" name="Cube 540"/>
            <p:cNvSpPr/>
            <p:nvPr/>
          </p:nvSpPr>
          <p:spPr>
            <a:xfrm>
              <a:off x="11584602"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2" name="Cube 541"/>
            <p:cNvSpPr/>
            <p:nvPr/>
          </p:nvSpPr>
          <p:spPr>
            <a:xfrm>
              <a:off x="11922463" y="125542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4" name="Cube 543"/>
            <p:cNvSpPr/>
            <p:nvPr/>
          </p:nvSpPr>
          <p:spPr>
            <a:xfrm>
              <a:off x="7943426"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5" name="Cube 544"/>
            <p:cNvSpPr/>
            <p:nvPr/>
          </p:nvSpPr>
          <p:spPr>
            <a:xfrm>
              <a:off x="8281287"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6" name="Cube 545"/>
            <p:cNvSpPr/>
            <p:nvPr/>
          </p:nvSpPr>
          <p:spPr>
            <a:xfrm>
              <a:off x="8625661"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7" name="Cube 546"/>
            <p:cNvSpPr/>
            <p:nvPr/>
          </p:nvSpPr>
          <p:spPr>
            <a:xfrm>
              <a:off x="8959821"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8" name="Cube 547"/>
            <p:cNvSpPr/>
            <p:nvPr/>
          </p:nvSpPr>
          <p:spPr>
            <a:xfrm>
              <a:off x="9293981"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9" name="Cube 548"/>
            <p:cNvSpPr/>
            <p:nvPr/>
          </p:nvSpPr>
          <p:spPr>
            <a:xfrm>
              <a:off x="9613238"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0" name="Cube 549"/>
            <p:cNvSpPr/>
            <p:nvPr/>
          </p:nvSpPr>
          <p:spPr>
            <a:xfrm>
              <a:off x="9951099"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1" name="Cube 550"/>
            <p:cNvSpPr/>
            <p:nvPr/>
          </p:nvSpPr>
          <p:spPr>
            <a:xfrm>
              <a:off x="10288960"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2" name="Cube 551"/>
            <p:cNvSpPr/>
            <p:nvPr/>
          </p:nvSpPr>
          <p:spPr>
            <a:xfrm>
              <a:off x="10597025"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3" name="Cube 552"/>
            <p:cNvSpPr/>
            <p:nvPr/>
          </p:nvSpPr>
          <p:spPr>
            <a:xfrm>
              <a:off x="10931185"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4" name="Cube 553"/>
            <p:cNvSpPr/>
            <p:nvPr/>
          </p:nvSpPr>
          <p:spPr>
            <a:xfrm>
              <a:off x="11265345"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5" name="Cube 554"/>
            <p:cNvSpPr/>
            <p:nvPr/>
          </p:nvSpPr>
          <p:spPr>
            <a:xfrm>
              <a:off x="11584602"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6" name="Cube 555"/>
            <p:cNvSpPr/>
            <p:nvPr/>
          </p:nvSpPr>
          <p:spPr>
            <a:xfrm>
              <a:off x="11922463" y="1545501"/>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8" name="Cube 557"/>
            <p:cNvSpPr/>
            <p:nvPr/>
          </p:nvSpPr>
          <p:spPr>
            <a:xfrm>
              <a:off x="7943426"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9" name="Cube 558"/>
            <p:cNvSpPr/>
            <p:nvPr/>
          </p:nvSpPr>
          <p:spPr>
            <a:xfrm>
              <a:off x="8281287"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0" name="Cube 559"/>
            <p:cNvSpPr/>
            <p:nvPr/>
          </p:nvSpPr>
          <p:spPr>
            <a:xfrm>
              <a:off x="8625661"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1" name="Cube 560"/>
            <p:cNvSpPr/>
            <p:nvPr/>
          </p:nvSpPr>
          <p:spPr>
            <a:xfrm>
              <a:off x="8959821"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2" name="Cube 561"/>
            <p:cNvSpPr/>
            <p:nvPr/>
          </p:nvSpPr>
          <p:spPr>
            <a:xfrm>
              <a:off x="9293981"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3" name="Cube 562"/>
            <p:cNvSpPr/>
            <p:nvPr/>
          </p:nvSpPr>
          <p:spPr>
            <a:xfrm>
              <a:off x="9613238"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4" name="Cube 563"/>
            <p:cNvSpPr/>
            <p:nvPr/>
          </p:nvSpPr>
          <p:spPr>
            <a:xfrm>
              <a:off x="9951099"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5" name="Cube 564"/>
            <p:cNvSpPr/>
            <p:nvPr/>
          </p:nvSpPr>
          <p:spPr>
            <a:xfrm>
              <a:off x="10288960"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6" name="Cube 565"/>
            <p:cNvSpPr/>
            <p:nvPr/>
          </p:nvSpPr>
          <p:spPr>
            <a:xfrm>
              <a:off x="10597025"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7" name="Cube 566"/>
            <p:cNvSpPr/>
            <p:nvPr/>
          </p:nvSpPr>
          <p:spPr>
            <a:xfrm>
              <a:off x="10931185"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8" name="Cube 567"/>
            <p:cNvSpPr/>
            <p:nvPr/>
          </p:nvSpPr>
          <p:spPr>
            <a:xfrm>
              <a:off x="11265345"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9" name="Cube 568"/>
            <p:cNvSpPr/>
            <p:nvPr/>
          </p:nvSpPr>
          <p:spPr>
            <a:xfrm>
              <a:off x="11584602"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0" name="Cube 569"/>
            <p:cNvSpPr/>
            <p:nvPr/>
          </p:nvSpPr>
          <p:spPr>
            <a:xfrm>
              <a:off x="11922463" y="184515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2" name="Cube 571"/>
            <p:cNvSpPr/>
            <p:nvPr/>
          </p:nvSpPr>
          <p:spPr>
            <a:xfrm>
              <a:off x="7943426"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3" name="Cube 572"/>
            <p:cNvSpPr/>
            <p:nvPr/>
          </p:nvSpPr>
          <p:spPr>
            <a:xfrm>
              <a:off x="8281287"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4" name="Cube 573"/>
            <p:cNvSpPr/>
            <p:nvPr/>
          </p:nvSpPr>
          <p:spPr>
            <a:xfrm>
              <a:off x="8625661"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5" name="Cube 574"/>
            <p:cNvSpPr/>
            <p:nvPr/>
          </p:nvSpPr>
          <p:spPr>
            <a:xfrm>
              <a:off x="8959821"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6" name="Cube 575"/>
            <p:cNvSpPr/>
            <p:nvPr/>
          </p:nvSpPr>
          <p:spPr>
            <a:xfrm>
              <a:off x="9293981"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7" name="Cube 576"/>
            <p:cNvSpPr/>
            <p:nvPr/>
          </p:nvSpPr>
          <p:spPr>
            <a:xfrm>
              <a:off x="9613238"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8" name="Cube 577"/>
            <p:cNvSpPr/>
            <p:nvPr/>
          </p:nvSpPr>
          <p:spPr>
            <a:xfrm>
              <a:off x="9951099"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9" name="Cube 578"/>
            <p:cNvSpPr/>
            <p:nvPr/>
          </p:nvSpPr>
          <p:spPr>
            <a:xfrm>
              <a:off x="10288960"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0" name="Cube 579"/>
            <p:cNvSpPr/>
            <p:nvPr/>
          </p:nvSpPr>
          <p:spPr>
            <a:xfrm>
              <a:off x="10597025"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1" name="Cube 580"/>
            <p:cNvSpPr/>
            <p:nvPr/>
          </p:nvSpPr>
          <p:spPr>
            <a:xfrm>
              <a:off x="10931185"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2" name="Cube 581"/>
            <p:cNvSpPr/>
            <p:nvPr/>
          </p:nvSpPr>
          <p:spPr>
            <a:xfrm>
              <a:off x="11265345"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3" name="Cube 582"/>
            <p:cNvSpPr/>
            <p:nvPr/>
          </p:nvSpPr>
          <p:spPr>
            <a:xfrm>
              <a:off x="11584602"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4" name="Cube 583"/>
            <p:cNvSpPr/>
            <p:nvPr/>
          </p:nvSpPr>
          <p:spPr>
            <a:xfrm>
              <a:off x="11922463" y="2135233"/>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5" name="Textfeld 1024"/>
            <p:cNvSpPr txBox="1"/>
            <p:nvPr/>
          </p:nvSpPr>
          <p:spPr>
            <a:xfrm>
              <a:off x="2216614" y="363503"/>
              <a:ext cx="7216386" cy="1862048"/>
            </a:xfrm>
            <a:prstGeom prst="rect">
              <a:avLst/>
            </a:prstGeom>
            <a:noFill/>
            <a:effectLst>
              <a:outerShdw blurRad="50800" dist="38100" dir="2700000" algn="tl" rotWithShape="0">
                <a:prstClr val="black">
                  <a:alpha val="40000"/>
                </a:prstClr>
              </a:outerShdw>
            </a:effectLst>
          </p:spPr>
          <p:txBody>
            <a:bodyPr wrap="square" rtlCol="0">
              <a:spAutoFit/>
            </a:bodyPr>
            <a:lstStyle/>
            <a:p>
              <a:r>
                <a:rPr lang="de-DE" sz="11500" dirty="0">
                  <a:solidFill>
                    <a:schemeClr val="bg1"/>
                  </a:solidFill>
                </a:rPr>
                <a:t>11.000.000</a:t>
              </a:r>
            </a:p>
          </p:txBody>
        </p:sp>
      </p:grpSp>
      <p:grpSp>
        <p:nvGrpSpPr>
          <p:cNvPr id="1031" name="Gruppieren 1030"/>
          <p:cNvGrpSpPr/>
          <p:nvPr/>
        </p:nvGrpSpPr>
        <p:grpSpPr>
          <a:xfrm>
            <a:off x="5008075" y="2666755"/>
            <a:ext cx="703085" cy="2294573"/>
            <a:chOff x="5008075" y="2666755"/>
            <a:chExt cx="703085" cy="2294573"/>
          </a:xfrm>
        </p:grpSpPr>
        <p:sp>
          <p:nvSpPr>
            <p:cNvPr id="586" name="Cube 585"/>
            <p:cNvSpPr/>
            <p:nvPr/>
          </p:nvSpPr>
          <p:spPr>
            <a:xfrm>
              <a:off x="5215164" y="4219140"/>
              <a:ext cx="261545" cy="2666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 name="Pfeil nach unten 1023"/>
            <p:cNvSpPr/>
            <p:nvPr/>
          </p:nvSpPr>
          <p:spPr>
            <a:xfrm>
              <a:off x="5008075" y="2666755"/>
              <a:ext cx="675722" cy="1216163"/>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7" name="Textfeld 1026"/>
            <p:cNvSpPr txBox="1"/>
            <p:nvPr/>
          </p:nvSpPr>
          <p:spPr>
            <a:xfrm>
              <a:off x="5035438" y="4438108"/>
              <a:ext cx="675722" cy="523220"/>
            </a:xfrm>
            <a:prstGeom prst="rect">
              <a:avLst/>
            </a:prstGeom>
            <a:noFill/>
          </p:spPr>
          <p:txBody>
            <a:bodyPr wrap="square" rtlCol="0">
              <a:spAutoFit/>
            </a:bodyPr>
            <a:lstStyle/>
            <a:p>
              <a:r>
                <a:rPr lang="de-DE" sz="2800" b="1" dirty="0">
                  <a:solidFill>
                    <a:srgbClr val="002060"/>
                  </a:solidFill>
                </a:rPr>
                <a:t>40</a:t>
              </a:r>
            </a:p>
          </p:txBody>
        </p:sp>
      </p:grpSp>
      <p:sp>
        <p:nvSpPr>
          <p:cNvPr id="1028" name="Legende mit Pfeil nach unten 1027"/>
          <p:cNvSpPr/>
          <p:nvPr/>
        </p:nvSpPr>
        <p:spPr>
          <a:xfrm>
            <a:off x="6220337" y="3506699"/>
            <a:ext cx="5422801" cy="1424882"/>
          </a:xfrm>
          <a:prstGeom prst="downArrowCallo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rgbClr val="002060"/>
                </a:solidFill>
              </a:rPr>
              <a:t>Komplexität reduzieren</a:t>
            </a:r>
          </a:p>
        </p:txBody>
      </p:sp>
      <p:sp>
        <p:nvSpPr>
          <p:cNvPr id="1029" name="Rechteck 1028"/>
          <p:cNvSpPr/>
          <p:nvPr/>
        </p:nvSpPr>
        <p:spPr>
          <a:xfrm>
            <a:off x="6220337" y="4931581"/>
            <a:ext cx="5422801" cy="8338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rgbClr val="002060"/>
                </a:solidFill>
              </a:rPr>
              <a:t>Muster</a:t>
            </a:r>
          </a:p>
        </p:txBody>
      </p:sp>
    </p:spTree>
    <p:extLst>
      <p:ext uri="{BB962C8B-B14F-4D97-AF65-F5344CB8AC3E}">
        <p14:creationId xmlns:p14="http://schemas.microsoft.com/office/powerpoint/2010/main" val="42661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additive="base">
                                        <p:cTn id="13" dur="500" fill="hold"/>
                                        <p:tgtEl>
                                          <p:spTgt spid="1031"/>
                                        </p:tgtEl>
                                        <p:attrNameLst>
                                          <p:attrName>ppt_x</p:attrName>
                                        </p:attrNameLst>
                                      </p:cBhvr>
                                      <p:tavLst>
                                        <p:tav tm="0">
                                          <p:val>
                                            <p:strVal val="#ppt_x"/>
                                          </p:val>
                                        </p:tav>
                                        <p:tav tm="100000">
                                          <p:val>
                                            <p:strVal val="#ppt_x"/>
                                          </p:val>
                                        </p:tav>
                                      </p:tavLst>
                                    </p:anim>
                                    <p:anim calcmode="lin" valueType="num">
                                      <p:cBhvr additive="base">
                                        <p:cTn id="14" dur="500" fill="hold"/>
                                        <p:tgtEl>
                                          <p:spTgt spid="103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026"/>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0-#ppt_w/2"/>
                                          </p:val>
                                        </p:tav>
                                        <p:tav tm="100000">
                                          <p:val>
                                            <p:strVal val="#ppt_x"/>
                                          </p:val>
                                        </p:tav>
                                      </p:tavLst>
                                    </p:anim>
                                    <p:anim calcmode="lin" valueType="num">
                                      <p:cBhvr additive="base">
                                        <p:cTn id="2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p:bldP spid="10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ussdiagramm: Manuelle Verarbeitung 2"/>
          <p:cNvSpPr/>
          <p:nvPr/>
        </p:nvSpPr>
        <p:spPr>
          <a:xfrm>
            <a:off x="1009650" y="1157527"/>
            <a:ext cx="10287000" cy="4347923"/>
          </a:xfrm>
          <a:prstGeom prst="flowChartManualOperati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26" name="Picture 2" descr="http://cookross.com/wp-content/uploads/2014/01/brai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043" y="1614487"/>
            <a:ext cx="4991100"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236352" y="637211"/>
            <a:ext cx="2876550" cy="8296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Erziehung</a:t>
            </a:r>
          </a:p>
        </p:txBody>
      </p:sp>
      <p:sp>
        <p:nvSpPr>
          <p:cNvPr id="309" name="Rechteck 308"/>
          <p:cNvSpPr/>
          <p:nvPr/>
        </p:nvSpPr>
        <p:spPr>
          <a:xfrm>
            <a:off x="3174388" y="637211"/>
            <a:ext cx="2876550" cy="8296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Erfahrungen</a:t>
            </a:r>
          </a:p>
        </p:txBody>
      </p:sp>
      <p:sp>
        <p:nvSpPr>
          <p:cNvPr id="310" name="Rechteck 309"/>
          <p:cNvSpPr/>
          <p:nvPr/>
        </p:nvSpPr>
        <p:spPr>
          <a:xfrm>
            <a:off x="6112424" y="637211"/>
            <a:ext cx="2876550" cy="8296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Medien</a:t>
            </a:r>
          </a:p>
        </p:txBody>
      </p:sp>
      <p:sp>
        <p:nvSpPr>
          <p:cNvPr id="311" name="Rechteck 310"/>
          <p:cNvSpPr/>
          <p:nvPr/>
        </p:nvSpPr>
        <p:spPr>
          <a:xfrm>
            <a:off x="9050460" y="637210"/>
            <a:ext cx="2876550" cy="8296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Arbeitswelt</a:t>
            </a:r>
          </a:p>
        </p:txBody>
      </p:sp>
      <p:sp>
        <p:nvSpPr>
          <p:cNvPr id="312" name="Rechteck 311"/>
          <p:cNvSpPr/>
          <p:nvPr/>
        </p:nvSpPr>
        <p:spPr>
          <a:xfrm>
            <a:off x="1736113" y="5210175"/>
            <a:ext cx="2876550" cy="8296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Verhalten</a:t>
            </a:r>
          </a:p>
        </p:txBody>
      </p:sp>
      <p:sp>
        <p:nvSpPr>
          <p:cNvPr id="313" name="Rechteck 312"/>
          <p:cNvSpPr/>
          <p:nvPr/>
        </p:nvSpPr>
        <p:spPr>
          <a:xfrm>
            <a:off x="4674149" y="5210175"/>
            <a:ext cx="2876550" cy="8296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Glaube</a:t>
            </a:r>
          </a:p>
        </p:txBody>
      </p:sp>
      <p:sp>
        <p:nvSpPr>
          <p:cNvPr id="314" name="Rechteck 313"/>
          <p:cNvSpPr/>
          <p:nvPr/>
        </p:nvSpPr>
        <p:spPr>
          <a:xfrm>
            <a:off x="7612185" y="5210174"/>
            <a:ext cx="2876550" cy="8296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Werte</a:t>
            </a:r>
          </a:p>
        </p:txBody>
      </p:sp>
    </p:spTree>
    <p:extLst>
      <p:ext uri="{BB962C8B-B14F-4D97-AF65-F5344CB8AC3E}">
        <p14:creationId xmlns:p14="http://schemas.microsoft.com/office/powerpoint/2010/main" val="173811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0950" y="442777"/>
            <a:ext cx="3562350" cy="5343525"/>
          </a:xfrm>
          <a:prstGeom prst="rect">
            <a:avLst/>
          </a:prstGeom>
        </p:spPr>
      </p:pic>
      <p:pic>
        <p:nvPicPr>
          <p:cNvPr id="3" name="Grafik 2">
            <a:hlinkClick r:id="rId5" action="ppaction://hlinkfile"/>
          </p:cNvPr>
          <p:cNvPicPr>
            <a:picLocks noChangeAspect="1"/>
          </p:cNvPicPr>
          <p:nvPr/>
        </p:nvPicPr>
        <p:blipFill rotWithShape="1">
          <a:blip r:embed="rId6">
            <a:extLst>
              <a:ext uri="{28A0092B-C50C-407E-A947-70E740481C1C}">
                <a14:useLocalDpi xmlns:a14="http://schemas.microsoft.com/office/drawing/2010/main" val="0"/>
              </a:ext>
            </a:extLst>
          </a:blip>
          <a:srcRect l="19401"/>
          <a:stretch/>
        </p:blipFill>
        <p:spPr>
          <a:xfrm>
            <a:off x="7548563" y="442777"/>
            <a:ext cx="4667250" cy="3257281"/>
          </a:xfrm>
          <a:prstGeom prst="rect">
            <a:avLst/>
          </a:prstGeom>
        </p:spPr>
      </p:pic>
      <p:sp>
        <p:nvSpPr>
          <p:cNvPr id="5" name="Textfeld 4"/>
          <p:cNvSpPr txBox="1"/>
          <p:nvPr/>
        </p:nvSpPr>
        <p:spPr>
          <a:xfrm>
            <a:off x="647700" y="4862972"/>
            <a:ext cx="2781300" cy="1292662"/>
          </a:xfrm>
          <a:prstGeom prst="rect">
            <a:avLst/>
          </a:prstGeom>
          <a:noFill/>
        </p:spPr>
        <p:txBody>
          <a:bodyPr wrap="square" rtlCol="0">
            <a:spAutoFit/>
          </a:bodyPr>
          <a:lstStyle/>
          <a:p>
            <a:pPr algn="ctr"/>
            <a:r>
              <a:rPr lang="de-DE" sz="2400" b="1" dirty="0"/>
              <a:t>Aydin Aktas</a:t>
            </a:r>
          </a:p>
          <a:p>
            <a:pPr algn="ctr"/>
            <a:r>
              <a:rPr lang="de-DE" dirty="0" err="1"/>
              <a:t>Geschläftsleiter</a:t>
            </a:r>
            <a:r>
              <a:rPr lang="de-DE" dirty="0"/>
              <a:t> einer Raiffeisenbank in Vorarlberg</a:t>
            </a:r>
          </a:p>
        </p:txBody>
      </p:sp>
      <p:sp>
        <p:nvSpPr>
          <p:cNvPr id="6" name="Textfeld 5"/>
          <p:cNvSpPr txBox="1"/>
          <p:nvPr/>
        </p:nvSpPr>
        <p:spPr>
          <a:xfrm>
            <a:off x="3757613" y="5781404"/>
            <a:ext cx="3705225" cy="738664"/>
          </a:xfrm>
          <a:prstGeom prst="rect">
            <a:avLst/>
          </a:prstGeom>
          <a:noFill/>
        </p:spPr>
        <p:txBody>
          <a:bodyPr wrap="square" rtlCol="0">
            <a:spAutoFit/>
          </a:bodyPr>
          <a:lstStyle/>
          <a:p>
            <a:pPr algn="ctr"/>
            <a:r>
              <a:rPr lang="de-DE" sz="2400" b="1" dirty="0"/>
              <a:t>Alex </a:t>
            </a:r>
            <a:r>
              <a:rPr lang="de-DE" sz="2400" b="1" dirty="0" err="1"/>
              <a:t>Consani</a:t>
            </a:r>
            <a:endParaRPr lang="de-DE" sz="2400" b="1" dirty="0"/>
          </a:p>
          <a:p>
            <a:pPr algn="ctr"/>
            <a:r>
              <a:rPr lang="de-DE" dirty="0"/>
              <a:t>12-jähriges Transgendermodel</a:t>
            </a:r>
          </a:p>
        </p:txBody>
      </p:sp>
      <p:sp>
        <p:nvSpPr>
          <p:cNvPr id="7" name="Textfeld 6"/>
          <p:cNvSpPr txBox="1"/>
          <p:nvPr/>
        </p:nvSpPr>
        <p:spPr>
          <a:xfrm>
            <a:off x="8491538" y="3833481"/>
            <a:ext cx="2781300" cy="1015663"/>
          </a:xfrm>
          <a:prstGeom prst="rect">
            <a:avLst/>
          </a:prstGeom>
          <a:noFill/>
        </p:spPr>
        <p:txBody>
          <a:bodyPr wrap="square" rtlCol="0">
            <a:spAutoFit/>
          </a:bodyPr>
          <a:lstStyle/>
          <a:p>
            <a:pPr algn="ctr"/>
            <a:r>
              <a:rPr lang="de-DE" sz="2400" b="1" dirty="0"/>
              <a:t>Isaak </a:t>
            </a:r>
            <a:r>
              <a:rPr lang="de-DE" sz="2400" b="1" dirty="0" err="1"/>
              <a:t>Cissé</a:t>
            </a:r>
            <a:endParaRPr lang="de-DE" sz="2400" b="1" dirty="0"/>
          </a:p>
          <a:p>
            <a:pPr algn="ctr"/>
            <a:r>
              <a:rPr lang="de-DE" dirty="0"/>
              <a:t>Senegalesischer Taxifahrer in München</a:t>
            </a:r>
          </a:p>
        </p:txBody>
      </p:sp>
      <p:pic>
        <p:nvPicPr>
          <p:cNvPr id="8" name="Grafik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167" y="442777"/>
            <a:ext cx="3104263" cy="4139017"/>
          </a:xfrm>
          <a:prstGeom prst="rect">
            <a:avLst/>
          </a:prstGeom>
        </p:spPr>
      </p:pic>
      <p:pic>
        <p:nvPicPr>
          <p:cNvPr id="4" name="Grafik 3"/>
          <p:cNvPicPr>
            <a:picLocks noChangeAspect="1"/>
          </p:cNvPicPr>
          <p:nvPr/>
        </p:nvPicPr>
        <p:blipFill rotWithShape="1">
          <a:blip r:embed="rId8">
            <a:extLst>
              <a:ext uri="{28A0092B-C50C-407E-A947-70E740481C1C}">
                <a14:useLocalDpi xmlns:a14="http://schemas.microsoft.com/office/drawing/2010/main" val="0"/>
              </a:ext>
            </a:extLst>
          </a:blip>
          <a:srcRect r="49077"/>
          <a:stretch/>
        </p:blipFill>
        <p:spPr>
          <a:xfrm>
            <a:off x="442912" y="442777"/>
            <a:ext cx="3152775" cy="4143375"/>
          </a:xfrm>
          <a:prstGeom prst="rect">
            <a:avLst/>
          </a:prstGeom>
        </p:spPr>
      </p:pic>
    </p:spTree>
    <p:extLst>
      <p:ext uri="{BB962C8B-B14F-4D97-AF65-F5344CB8AC3E}">
        <p14:creationId xmlns:p14="http://schemas.microsoft.com/office/powerpoint/2010/main" val="40468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838200"/>
            <a:ext cx="4090926" cy="2730500"/>
          </a:xfrm>
          <a:prstGeom prst="rect">
            <a:avLst/>
          </a:prstGeom>
        </p:spPr>
      </p:pic>
      <p:sp>
        <p:nvSpPr>
          <p:cNvPr id="4" name="Textfeld 3"/>
          <p:cNvSpPr txBox="1"/>
          <p:nvPr/>
        </p:nvSpPr>
        <p:spPr>
          <a:xfrm>
            <a:off x="576078" y="4764668"/>
            <a:ext cx="4181598" cy="1077218"/>
          </a:xfrm>
          <a:prstGeom prst="rect">
            <a:avLst/>
          </a:prstGeom>
          <a:noFill/>
        </p:spPr>
        <p:txBody>
          <a:bodyPr wrap="square" rtlCol="0">
            <a:spAutoFit/>
          </a:bodyPr>
          <a:lstStyle/>
          <a:p>
            <a:pPr algn="ctr"/>
            <a:r>
              <a:rPr lang="de-DE" sz="3200" dirty="0">
                <a:latin typeface="+mj-lt"/>
              </a:rPr>
              <a:t>Stereotypisierung</a:t>
            </a:r>
          </a:p>
          <a:p>
            <a:pPr algn="ctr"/>
            <a:r>
              <a:rPr lang="de-DE" sz="3200" dirty="0">
                <a:latin typeface="+mj-lt"/>
              </a:rPr>
              <a:t>Über-Generalisierung</a:t>
            </a:r>
          </a:p>
        </p:txBody>
      </p:sp>
      <p:sp>
        <p:nvSpPr>
          <p:cNvPr id="5" name="Textfeld 4"/>
          <p:cNvSpPr txBox="1"/>
          <p:nvPr/>
        </p:nvSpPr>
        <p:spPr>
          <a:xfrm>
            <a:off x="5833878" y="1356767"/>
            <a:ext cx="5867400" cy="5262979"/>
          </a:xfrm>
          <a:prstGeom prst="rect">
            <a:avLst/>
          </a:prstGeom>
          <a:noFill/>
        </p:spPr>
        <p:txBody>
          <a:bodyPr wrap="square" rtlCol="0">
            <a:spAutoFit/>
          </a:bodyPr>
          <a:lstStyle/>
          <a:p>
            <a:pPr marL="457200" indent="-457200">
              <a:buBlip>
                <a:blip r:embed="rId4"/>
              </a:buBlip>
            </a:pPr>
            <a:r>
              <a:rPr lang="de-DE" sz="2800" dirty="0">
                <a:latin typeface="+mj-lt"/>
              </a:rPr>
              <a:t>Recruiting / Personalauswahl</a:t>
            </a:r>
          </a:p>
          <a:p>
            <a:pPr marL="457200" indent="-457200">
              <a:buBlip>
                <a:blip r:embed="rId4"/>
              </a:buBlip>
            </a:pPr>
            <a:endParaRPr lang="de-DE" sz="2800" dirty="0">
              <a:latin typeface="+mj-lt"/>
            </a:endParaRPr>
          </a:p>
          <a:p>
            <a:pPr marL="457200" indent="-457200">
              <a:buBlip>
                <a:blip r:embed="rId4"/>
              </a:buBlip>
            </a:pPr>
            <a:r>
              <a:rPr lang="de-DE" sz="2800" dirty="0">
                <a:latin typeface="+mj-lt"/>
              </a:rPr>
              <a:t>Beförderung / Führungsentscheidungen</a:t>
            </a:r>
          </a:p>
          <a:p>
            <a:pPr marL="457200" indent="-457200">
              <a:buBlip>
                <a:blip r:embed="rId4"/>
              </a:buBlip>
            </a:pPr>
            <a:endParaRPr lang="de-DE" sz="2800" dirty="0">
              <a:latin typeface="+mj-lt"/>
            </a:endParaRPr>
          </a:p>
          <a:p>
            <a:pPr marL="457200" indent="-457200">
              <a:buBlip>
                <a:blip r:embed="rId4"/>
              </a:buBlip>
            </a:pPr>
            <a:r>
              <a:rPr lang="de-DE" sz="2800" dirty="0">
                <a:latin typeface="+mj-lt"/>
              </a:rPr>
              <a:t>Produktentwicklung</a:t>
            </a:r>
          </a:p>
          <a:p>
            <a:pPr marL="457200" indent="-457200">
              <a:buBlip>
                <a:blip r:embed="rId4"/>
              </a:buBlip>
            </a:pPr>
            <a:endParaRPr lang="de-DE" sz="2800" dirty="0">
              <a:latin typeface="+mj-lt"/>
            </a:endParaRPr>
          </a:p>
          <a:p>
            <a:pPr marL="457200" indent="-457200">
              <a:buBlip>
                <a:blip r:embed="rId4"/>
              </a:buBlip>
            </a:pPr>
            <a:r>
              <a:rPr lang="de-DE" sz="2800" dirty="0">
                <a:latin typeface="+mj-lt"/>
              </a:rPr>
              <a:t>Kundengewinnung</a:t>
            </a:r>
          </a:p>
          <a:p>
            <a:pPr marL="457200" indent="-457200">
              <a:buBlip>
                <a:blip r:embed="rId4"/>
              </a:buBlip>
            </a:pPr>
            <a:endParaRPr lang="de-DE" sz="2800" dirty="0">
              <a:latin typeface="+mj-lt"/>
            </a:endParaRPr>
          </a:p>
          <a:p>
            <a:pPr marL="457200" indent="-457200">
              <a:buBlip>
                <a:blip r:embed="rId4"/>
              </a:buBlip>
            </a:pPr>
            <a:r>
              <a:rPr lang="de-DE" sz="2800" dirty="0">
                <a:latin typeface="+mj-lt"/>
              </a:rPr>
              <a:t>…</a:t>
            </a:r>
          </a:p>
          <a:p>
            <a:pPr marL="457200" indent="-457200">
              <a:buBlip>
                <a:blip r:embed="rId4"/>
              </a:buBlip>
            </a:pPr>
            <a:endParaRPr lang="de-DE" sz="2800" dirty="0">
              <a:latin typeface="+mj-lt"/>
            </a:endParaRPr>
          </a:p>
          <a:p>
            <a:pPr marL="457200" indent="-457200">
              <a:buBlip>
                <a:blip r:embed="rId4"/>
              </a:buBlip>
            </a:pPr>
            <a:endParaRPr lang="de-DE" sz="2800" dirty="0">
              <a:latin typeface="+mj-lt"/>
            </a:endParaRPr>
          </a:p>
        </p:txBody>
      </p:sp>
      <p:sp>
        <p:nvSpPr>
          <p:cNvPr id="7" name="Pfeil nach unten 6"/>
          <p:cNvSpPr/>
          <p:nvPr/>
        </p:nvSpPr>
        <p:spPr>
          <a:xfrm>
            <a:off x="1742952" y="3568700"/>
            <a:ext cx="1847850" cy="10414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lumMod val="65000"/>
                </a:schemeClr>
              </a:solidFill>
            </a:endParaRPr>
          </a:p>
        </p:txBody>
      </p:sp>
    </p:spTree>
    <p:extLst>
      <p:ext uri="{BB962C8B-B14F-4D97-AF65-F5344CB8AC3E}">
        <p14:creationId xmlns:p14="http://schemas.microsoft.com/office/powerpoint/2010/main" val="1551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1028700" y="2212975"/>
            <a:ext cx="10515600" cy="274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6600" b="1" dirty="0">
                <a:solidFill>
                  <a:srgbClr val="002060"/>
                </a:solidFill>
              </a:rPr>
              <a:t>Was tun?</a:t>
            </a:r>
          </a:p>
        </p:txBody>
      </p:sp>
    </p:spTree>
    <p:extLst>
      <p:ext uri="{BB962C8B-B14F-4D97-AF65-F5344CB8AC3E}">
        <p14:creationId xmlns:p14="http://schemas.microsoft.com/office/powerpoint/2010/main" val="351925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Breitbild</PresentationFormat>
  <Paragraphs>139</Paragraphs>
  <Slides>14</Slides>
  <Notes>14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MS PGothic</vt:lpstr>
      <vt:lpstr>Arial</vt:lpstr>
      <vt:lpstr>Calibri</vt:lpstr>
      <vt:lpstr>Calibri Light</vt:lpstr>
      <vt:lpstr>Wingdings</vt:lpstr>
      <vt:lpstr>Office</vt:lpstr>
      <vt:lpstr>Unconscious Bias &amp; Inclusion – nur ein Trend?</vt:lpstr>
      <vt:lpstr>Ich darf mich kurz vorstellen</vt:lpstr>
      <vt:lpstr>PowerPoint-Präsentation</vt:lpstr>
      <vt:lpstr>Was ist „Unconscious Bias“?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tun?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Unconscious Bias &amp; Inclusion – nur ein Trend?</dc:title>
  <dc:creator>Peter Rieder</dc:creator>
  <cp:lastModifiedBy>Peter Rieder</cp:lastModifiedBy>
  <cp:revision>24</cp:revision>
  <dcterms:created xsi:type="dcterms:W3CDTF">2016-08-01T10:31:30Z</dcterms:created>
  <dcterms:modified xsi:type="dcterms:W3CDTF">2016-08-26T22:33:58Z</dcterms:modified>
</cp:coreProperties>
</file>